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8"/>
  </p:notesMasterIdLst>
  <p:sldIdLst>
    <p:sldId id="256" r:id="rId2"/>
    <p:sldId id="257" r:id="rId3"/>
    <p:sldId id="258" r:id="rId4"/>
    <p:sldId id="260" r:id="rId5"/>
    <p:sldId id="261" r:id="rId6"/>
    <p:sldId id="262" r:id="rId7"/>
    <p:sldId id="263" r:id="rId8"/>
    <p:sldId id="265" r:id="rId9"/>
    <p:sldId id="266" r:id="rId10"/>
    <p:sldId id="268" r:id="rId11"/>
    <p:sldId id="269" r:id="rId12"/>
    <p:sldId id="270" r:id="rId13"/>
    <p:sldId id="271" r:id="rId14"/>
    <p:sldId id="273" r:id="rId15"/>
    <p:sldId id="274" r:id="rId16"/>
    <p:sldId id="275" r:id="rId17"/>
    <p:sldId id="276" r:id="rId18"/>
    <p:sldId id="277" r:id="rId19"/>
    <p:sldId id="278" r:id="rId20"/>
    <p:sldId id="280" r:id="rId21"/>
    <p:sldId id="281" r:id="rId22"/>
    <p:sldId id="282" r:id="rId23"/>
    <p:sldId id="283" r:id="rId24"/>
    <p:sldId id="284" r:id="rId25"/>
    <p:sldId id="285" r:id="rId26"/>
    <p:sldId id="286" r:id="rId27"/>
    <p:sldId id="428" r:id="rId28"/>
    <p:sldId id="287" r:id="rId29"/>
    <p:sldId id="288" r:id="rId30"/>
    <p:sldId id="289" r:id="rId31"/>
    <p:sldId id="290" r:id="rId32"/>
    <p:sldId id="291" r:id="rId33"/>
    <p:sldId id="293" r:id="rId34"/>
    <p:sldId id="294" r:id="rId35"/>
    <p:sldId id="295" r:id="rId36"/>
    <p:sldId id="296" r:id="rId37"/>
    <p:sldId id="297" r:id="rId38"/>
    <p:sldId id="429" r:id="rId39"/>
    <p:sldId id="298" r:id="rId40"/>
    <p:sldId id="300" r:id="rId41"/>
    <p:sldId id="301" r:id="rId42"/>
    <p:sldId id="302" r:id="rId43"/>
    <p:sldId id="303" r:id="rId44"/>
    <p:sldId id="304" r:id="rId45"/>
    <p:sldId id="306" r:id="rId46"/>
    <p:sldId id="430" r:id="rId47"/>
    <p:sldId id="307" r:id="rId48"/>
    <p:sldId id="308" r:id="rId49"/>
    <p:sldId id="309" r:id="rId50"/>
    <p:sldId id="310" r:id="rId51"/>
    <p:sldId id="311" r:id="rId52"/>
    <p:sldId id="313" r:id="rId53"/>
    <p:sldId id="431" r:id="rId54"/>
    <p:sldId id="432" r:id="rId55"/>
    <p:sldId id="314" r:id="rId56"/>
    <p:sldId id="315" r:id="rId57"/>
    <p:sldId id="316" r:id="rId58"/>
    <p:sldId id="317" r:id="rId59"/>
    <p:sldId id="318" r:id="rId60"/>
    <p:sldId id="433" r:id="rId61"/>
    <p:sldId id="434" r:id="rId62"/>
    <p:sldId id="319" r:id="rId63"/>
    <p:sldId id="320" r:id="rId64"/>
    <p:sldId id="321" r:id="rId65"/>
    <p:sldId id="322" r:id="rId66"/>
    <p:sldId id="324" r:id="rId67"/>
    <p:sldId id="435" r:id="rId68"/>
    <p:sldId id="325" r:id="rId69"/>
    <p:sldId id="326" r:id="rId70"/>
    <p:sldId id="327" r:id="rId71"/>
    <p:sldId id="328" r:id="rId72"/>
    <p:sldId id="329" r:id="rId73"/>
    <p:sldId id="330" r:id="rId74"/>
    <p:sldId id="332" r:id="rId75"/>
    <p:sldId id="333" r:id="rId76"/>
    <p:sldId id="334" r:id="rId77"/>
    <p:sldId id="336" r:id="rId78"/>
    <p:sldId id="338" r:id="rId79"/>
    <p:sldId id="339" r:id="rId80"/>
    <p:sldId id="340" r:id="rId81"/>
    <p:sldId id="341" r:id="rId82"/>
    <p:sldId id="343" r:id="rId83"/>
    <p:sldId id="344" r:id="rId84"/>
    <p:sldId id="345" r:id="rId85"/>
    <p:sldId id="346" r:id="rId86"/>
    <p:sldId id="347" r:id="rId87"/>
    <p:sldId id="349" r:id="rId88"/>
    <p:sldId id="436" r:id="rId89"/>
    <p:sldId id="437" r:id="rId90"/>
    <p:sldId id="350" r:id="rId91"/>
    <p:sldId id="351" r:id="rId92"/>
    <p:sldId id="352" r:id="rId93"/>
    <p:sldId id="353" r:id="rId94"/>
    <p:sldId id="354" r:id="rId95"/>
    <p:sldId id="438" r:id="rId96"/>
    <p:sldId id="439" r:id="rId97"/>
    <p:sldId id="355" r:id="rId98"/>
    <p:sldId id="356" r:id="rId99"/>
    <p:sldId id="357" r:id="rId100"/>
    <p:sldId id="358" r:id="rId101"/>
    <p:sldId id="359" r:id="rId102"/>
    <p:sldId id="361" r:id="rId103"/>
    <p:sldId id="440" r:id="rId104"/>
    <p:sldId id="362" r:id="rId105"/>
    <p:sldId id="363" r:id="rId106"/>
    <p:sldId id="364" r:id="rId107"/>
    <p:sldId id="365" r:id="rId108"/>
    <p:sldId id="366" r:id="rId109"/>
    <p:sldId id="368" r:id="rId110"/>
    <p:sldId id="369" r:id="rId111"/>
    <p:sldId id="370" r:id="rId112"/>
    <p:sldId id="371" r:id="rId113"/>
    <p:sldId id="373" r:id="rId114"/>
    <p:sldId id="374" r:id="rId115"/>
    <p:sldId id="376" r:id="rId116"/>
    <p:sldId id="377" r:id="rId117"/>
    <p:sldId id="378" r:id="rId118"/>
    <p:sldId id="379" r:id="rId119"/>
    <p:sldId id="380" r:id="rId120"/>
    <p:sldId id="381" r:id="rId121"/>
    <p:sldId id="382" r:id="rId122"/>
    <p:sldId id="383" r:id="rId123"/>
    <p:sldId id="441" r:id="rId124"/>
    <p:sldId id="442" r:id="rId125"/>
    <p:sldId id="384" r:id="rId126"/>
    <p:sldId id="385" r:id="rId127"/>
    <p:sldId id="386" r:id="rId128"/>
    <p:sldId id="387" r:id="rId129"/>
    <p:sldId id="389" r:id="rId130"/>
    <p:sldId id="443" r:id="rId131"/>
    <p:sldId id="390" r:id="rId132"/>
    <p:sldId id="391" r:id="rId133"/>
    <p:sldId id="392" r:id="rId134"/>
    <p:sldId id="393" r:id="rId135"/>
    <p:sldId id="394" r:id="rId136"/>
    <p:sldId id="395" r:id="rId137"/>
    <p:sldId id="396" r:id="rId138"/>
    <p:sldId id="398" r:id="rId139"/>
    <p:sldId id="444" r:id="rId140"/>
    <p:sldId id="399" r:id="rId141"/>
    <p:sldId id="400" r:id="rId142"/>
    <p:sldId id="401" r:id="rId143"/>
    <p:sldId id="402" r:id="rId144"/>
    <p:sldId id="404" r:id="rId145"/>
    <p:sldId id="405" r:id="rId146"/>
    <p:sldId id="406" r:id="rId147"/>
    <p:sldId id="407" r:id="rId148"/>
    <p:sldId id="408" r:id="rId149"/>
    <p:sldId id="409" r:id="rId150"/>
    <p:sldId id="411" r:id="rId151"/>
    <p:sldId id="445" r:id="rId152"/>
    <p:sldId id="412" r:id="rId153"/>
    <p:sldId id="413" r:id="rId154"/>
    <p:sldId id="414" r:id="rId155"/>
    <p:sldId id="415" r:id="rId156"/>
    <p:sldId id="416" r:id="rId157"/>
    <p:sldId id="418" r:id="rId158"/>
    <p:sldId id="446" r:id="rId159"/>
    <p:sldId id="419" r:id="rId160"/>
    <p:sldId id="420" r:id="rId161"/>
    <p:sldId id="421" r:id="rId162"/>
    <p:sldId id="423" r:id="rId163"/>
    <p:sldId id="425" r:id="rId164"/>
    <p:sldId id="424" r:id="rId165"/>
    <p:sldId id="426" r:id="rId166"/>
    <p:sldId id="427" r:id="rId16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467" autoAdjust="0"/>
    <p:restoredTop sz="94610"/>
  </p:normalViewPr>
  <p:slideViewPr>
    <p:cSldViewPr snapToGrid="0" snapToObjects="1">
      <p:cViewPr varScale="1">
        <p:scale>
          <a:sx n="102" d="100"/>
          <a:sy n="102" d="100"/>
        </p:scale>
        <p:origin x="120" y="378"/>
      </p:cViewPr>
      <p:guideLst/>
    </p:cSldViewPr>
  </p:slideViewPr>
  <p:notesTextViewPr>
    <p:cViewPr>
      <p:scale>
        <a:sx n="1" d="1"/>
        <a:sy n="1" d="1"/>
      </p:scale>
      <p:origin x="0" y="0"/>
    </p:cViewPr>
  </p:notesTextViewPr>
  <p:sorterViewPr>
    <p:cViewPr>
      <p:scale>
        <a:sx n="100" d="100"/>
        <a:sy n="100" d="100"/>
      </p:scale>
      <p:origin x="0" y="-41142"/>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viewProps" Target="view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theme" Target="theme/theme1.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2"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1557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0cab43e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01db740f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cb4940f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9cd972d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00f3b0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c0417a98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d429c3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9610809c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65ed1a2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da8d4619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4181e46103c3b2084b1#tid=68f60bca7025800008f08405#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104ecc58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992e2f45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796f785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7e804649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eb571b5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6fc1d13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d5d07364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4e733fd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126d757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5c788e71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第三册  BS</a:t>
            </a:r>
            <a:endParaRPr lang="en-US" sz="2400"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内容1#df=b680ff0b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内容1#df=6f928663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内容1#df=c2c21b3f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06adad26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8e1002c8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10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_rels/slide10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5.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5.xml"/></Relationships>
</file>

<file path=ppt/slides/_rels/slide1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1.xml"/><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6.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6.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6.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6.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6.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7.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7.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7.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7.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7.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4.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8.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8.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8.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8.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8.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9.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9.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9.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9.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9.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30.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30.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30.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30.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30.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30.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31.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31.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31.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32.xml"/></Relationships>
</file>

<file path=ppt/slides/_rels/slide16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4.xml"/><Relationship Id="rId1" Type="http://schemas.openxmlformats.org/officeDocument/2006/relationships/slideLayout" Target="../slideLayouts/slideLayout3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32.xml"/></Relationships>
</file>

<file path=ppt/slides/_rels/slide1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6.xml"/><Relationship Id="rId1" Type="http://schemas.openxmlformats.org/officeDocument/2006/relationships/slideLayout" Target="../slideLayouts/slideLayout32.xml"/><Relationship Id="rId4" Type="http://schemas.openxmlformats.org/officeDocument/2006/relationships/image" Target="../media/image10.png"/></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1.xml"/></Relationships>
</file>

<file path=ppt/slides/_rels/slide8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P_6_BD#8b3918fb0?vja=1&amp;pid=0cab43e18&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在空白处填入括号内单词的正确形式。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（devote）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attaining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doctor’s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degree,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spares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effort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study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every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day.</a:t>
            </a:r>
            <a:endParaRPr lang="en-US" altLang="zh-CN" sz="2000" dirty="0"/>
          </a:p>
        </p:txBody>
      </p:sp>
      <p:sp>
        <p:nvSpPr>
          <p:cNvPr id="4" name="QB_6_AN.69_1#8b3918fb0.blank?vja=1&amp;pid=0cab43e18&amp;color=0,0,0&amp;vpa=41&amp;vtp=1"/>
          <p:cNvSpPr/>
          <p:nvPr/>
        </p:nvSpPr>
        <p:spPr>
          <a:xfrm>
            <a:off x="998601" y="1239012"/>
            <a:ext cx="917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Devoted</a:t>
            </a:r>
            <a:endParaRPr lang="en-US" altLang="zh-CN" sz="2000" dirty="0"/>
          </a:p>
        </p:txBody>
      </p:sp>
      <p:sp>
        <p:nvSpPr>
          <p:cNvPr id="5" name="QB_6_AS.70_1#cc1581adf?vja=1&amp;pid=0cab43e18&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句意为：致力于获得博士学位，他每天都不遗余力地学习。be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sth意为“致力于做某事”，设空处在句中作状语，说明主语he的状态。故填Devoted。</a:t>
            </a:r>
            <a:endParaRPr lang="en-US" altLang="zh-CN" sz="2200" dirty="0"/>
          </a:p>
        </p:txBody>
      </p:sp>
      <p:sp>
        <p:nvSpPr>
          <p:cNvPr id="6" name="QB_6_BD.71_1#bea4a0185?vja=1&amp;pid=0cab43e18&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fluent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interview.</a:t>
            </a:r>
            <a:endParaRPr lang="en-US" altLang="zh-CN" sz="2000" dirty="0"/>
          </a:p>
        </p:txBody>
      </p:sp>
      <p:sp>
        <p:nvSpPr>
          <p:cNvPr id="7" name="QB_6_AN.72_1#bea4a0185.blank?vja=1&amp;pid=0cab43e18&amp;color=0,0,0&amp;vpa=42&amp;vtp=1"/>
          <p:cNvSpPr/>
          <p:nvPr/>
        </p:nvSpPr>
        <p:spPr>
          <a:xfrm>
            <a:off x="1036701" y="2453259"/>
            <a:ext cx="1098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Impressed</a:t>
            </a:r>
            <a:endParaRPr lang="en-US" altLang="zh-CN" sz="2000" dirty="0"/>
          </a:p>
        </p:txBody>
      </p:sp>
      <p:sp>
        <p:nvSpPr>
          <p:cNvPr id="8" name="QB_6_AS.73_1#bea4a0185?vja=1&amp;pid=0cab43e18&amp;color=0,0,0&amp;vtp=1"/>
          <p:cNvSpPr/>
          <p:nvPr/>
        </p:nvSpPr>
        <p:spPr>
          <a:xfrm>
            <a:off x="722376" y="2928747"/>
            <a:ext cx="10753344" cy="766953"/>
          </a:xfrm>
          <a:prstGeom prst="rect">
            <a:avLst/>
          </a:prstGeom>
          <a:noFill/>
          <a:ln/>
        </p:spPr>
        <p:txBody>
          <a:bodyPr wrap="square" lIns="0" tIns="0" rIns="0" bIns="0" rtlCol="0" anchor="t"/>
          <a:lstStyle/>
          <a:p>
            <a:pPr>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句意为：经理对朱莉流利的英语印象深刻，因此给了她一个工作面试的机会。be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impressed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dirty="0">
                <a:solidFill>
                  <a:srgbClr val="385723"/>
                </a:solidFill>
                <a:latin typeface="Times New Roman" panose="02020603050405020304" pitchFamily="18" charset="0"/>
                <a:ea typeface="微软雅黑" pitchFamily="34" charset="-122"/>
                <a:cs typeface="Times New Roman" pitchFamily="34" charset="-120"/>
              </a:rPr>
              <a:t> …</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印象深刻”，此处作状语，故填Impressed。</a:t>
            </a:r>
            <a:endParaRPr lang="en-US" altLang="zh-CN" sz="2200" dirty="0"/>
          </a:p>
        </p:txBody>
      </p:sp>
      <p:sp>
        <p:nvSpPr>
          <p:cNvPr id="9" name="QB_6_BD.74_1#cac0db6ce?vja=1&amp;pid=0cab43e18&amp;color=0,0,0&amp;vtp=1"/>
          <p:cNvSpPr/>
          <p:nvPr/>
        </p:nvSpPr>
        <p:spPr>
          <a:xfrm>
            <a:off x="722376" y="37415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supermarkets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chicken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packs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portions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（份）.</a:t>
            </a:r>
            <a:r>
              <a:rPr lang="en-US" altLang="zh-CN" sz="2000" b="0" i="0" baseline="-40000" dirty="0">
                <a:solidFill>
                  <a:srgbClr val="000000"/>
                </a:solidFill>
                <a:latin typeface="仿宋" pitchFamily="34" charset="0"/>
                <a:ea typeface="仿宋" pitchFamily="34" charset="-122"/>
                <a:cs typeface="仿宋" pitchFamily="34" charset="-120"/>
              </a:rPr>
              <a:t>[全国新课标Ⅰ2024年1月·浙江]</a:t>
            </a:r>
            <a:r>
              <a:rPr lang="en-US" altLang="zh-CN" sz="2000" b="0" i="0" baseline="-4000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10" name="QB_6_AN.75_1#cac0db6ce.blank?vja=1&amp;pid=0cab43e18&amp;color=0,0,0&amp;vpa=43&amp;vtp=1"/>
          <p:cNvSpPr/>
          <p:nvPr/>
        </p:nvSpPr>
        <p:spPr>
          <a:xfrm>
            <a:off x="795401" y="4071747"/>
            <a:ext cx="958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designed</a:t>
            </a:r>
            <a:endParaRPr lang="en-US" altLang="zh-CN" sz="2000" dirty="0"/>
          </a:p>
        </p:txBody>
      </p:sp>
      <p:sp>
        <p:nvSpPr>
          <p:cNvPr id="11" name="QB_6_AS.76_1#cac0db6ce?vja=1&amp;pid=0cab43e18&amp;color=0,0,0&amp;vtp=1"/>
          <p:cNvSpPr/>
          <p:nvPr/>
        </p:nvSpPr>
        <p:spPr>
          <a:xfrm>
            <a:off x="722376" y="4541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句意为:在过去的两年,一些超市开始出售包装设计为两半的鸡肉或沙拉,每半各装一份的鸡肉或沙拉。分析句子结构可知,本句已有谓语have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started,此处应用非谓语动词;design与packs之间构成逻辑上的被动关系,应用过去分词作定语。故填designed。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C_7_BD.485_1#343edbfef?vja=1&amp;pid=1beca96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field?(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86_1#343edbfef.bracket?vja=1&amp;pid=1beca9673&amp;color=0,0,0&amp;vpa=206&amp;vtp=1"/>
          <p:cNvSpPr/>
          <p:nvPr/>
        </p:nvSpPr>
        <p:spPr>
          <a:xfrm>
            <a:off x="874890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485_2#343edbfef.choices?vja=1&amp;pid=1beca9673&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868979" algn="l"/>
                <a:tab pos="5331557" algn="l"/>
                <a:tab pos="811163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Favourable.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Neutral.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Indifferent.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.Dismissive.</a:t>
            </a:r>
            <a:endParaRPr lang="en-US" altLang="zh-CN" sz="2000" dirty="0"/>
          </a:p>
        </p:txBody>
      </p:sp>
      <p:sp>
        <p:nvSpPr>
          <p:cNvPr id="5" name="QC_7_AS.487_1#343edbfef?vja=1&amp;pid=1beca9673&amp;color=0,0,0&amp;vtp=1"/>
          <p:cNvSpPr/>
          <p:nvPr/>
        </p:nvSpPr>
        <p:spPr>
          <a:xfrm>
            <a:off x="722376" y="1696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推理判断题。根据第四段中的“AI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enabling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effectively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valuable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aspects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on”及最后一段中的“By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fostering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prioritising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partnerships,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fulfilling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human-centred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可知，作者认为人工智能使人们更有效地工作，重视人类与人工智能的合作可以帮助创造一个更有成就感和以人为中心的工作环境。由此可知，作者对人工智能在工作领域的应用持支持态度。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C_7_AS.487_2#343edbfef?vja=1&amp;pid=1beca9673&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文本解构</a:t>
            </a:r>
            <a:endParaRPr lang="en-US" altLang="zh-CN" sz="2000" dirty="0"/>
          </a:p>
        </p:txBody>
      </p:sp>
      <p:pic>
        <p:nvPicPr>
          <p:cNvPr id="3" name="QC_7_AS.487_3#343edbfef?vja=1&amp;pid=1beca9673&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990088" y="1384124"/>
            <a:ext cx="6217920" cy="43616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sp>
        <p:nvSpPr>
          <p:cNvPr id="2" name="QM_6_BD.488_1#29b4dcbc6?vja=1&amp;pid=7e8046498&amp;color=0,0,0&amp;vtp=1&amp;bt=1"/>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[全国一卷2025]</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3" name="QM_6_BD.488_2#29b4dcbc6?sp=1&amp;vja=1&amp;pid=7e8046498&amp;color=0,0,0&amp;vtp=1"/>
          <p:cNvSpPr/>
          <p:nvPr/>
        </p:nvSpPr>
        <p:spPr>
          <a:xfrm>
            <a:off x="722376" y="1290271"/>
            <a:ext cx="10753344" cy="4572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Unsung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Hero</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pick-me-up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more.1.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Catherine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drinks.2.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“Hello,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genuine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quarter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coffee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endParaRPr lang="en-US" altLang="zh-CN" sz="2000" dirty="0"/>
          </a:p>
          <a:p>
            <a:pPr algn="just">
              <a:lnSpc>
                <a:spcPct val="125000"/>
              </a:lnSpc>
            </a:pPr>
            <a:endParaRPr lang="en-US" altLang="zh-CN" sz="2000" dirty="0"/>
          </a:p>
        </p:txBody>
      </p:sp>
      <p:sp>
        <p:nvSpPr>
          <p:cNvPr id="4" name="QM_6_AN.489_1#29b4dcbc6.blank?vja=1&amp;pid=7e8046498&amp;color=0,0,0&amp;vpa=207&amp;vtp=1"/>
          <p:cNvSpPr/>
          <p:nvPr/>
        </p:nvSpPr>
        <p:spPr>
          <a:xfrm>
            <a:off x="3578289" y="2014171"/>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5" name="QM_6_AN.490_1#29b4dcbc6.blank?vja=1&amp;pid=7e8046498&amp;color=0,0,0&amp;vpa=208&amp;vtp=1"/>
          <p:cNvSpPr/>
          <p:nvPr/>
        </p:nvSpPr>
        <p:spPr>
          <a:xfrm>
            <a:off x="1657414" y="3157171"/>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6" name="QM_6_AN.491_1#29b4dcbc6.blank?vja=1&amp;pid=7e8046498&amp;color=0,0,0&amp;vpa=209&amp;vtp=1"/>
          <p:cNvSpPr/>
          <p:nvPr/>
        </p:nvSpPr>
        <p:spPr>
          <a:xfrm>
            <a:off x="1485964" y="4681171"/>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8_2#29b4dcbc6?sp=1&amp;vja=1&amp;pid=7e8046498&amp;color=0,0,0&amp;vtp=1">
            <a:extLst>
              <a:ext uri="{FF2B5EF4-FFF2-40B4-BE49-F238E27FC236}">
                <a16:creationId xmlns:a16="http://schemas.microsoft.com/office/drawing/2014/main" id="{AFAED5F6-18EE-578E-A159-5D321DD230B3}"/>
              </a:ext>
            </a:extLst>
          </p:cNvPr>
          <p:cNvSpPr/>
          <p:nvPr/>
        </p:nvSpPr>
        <p:spPr>
          <a:xfrm>
            <a:off x="722376" y="900000"/>
            <a:ext cx="10753344" cy="2633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contagious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（有感染力）</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Joanna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coffee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week.4.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“Catherine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said.5.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loves.</a:t>
            </a:r>
            <a:endParaRPr lang="en-US" altLang="zh-CN" sz="2000" dirty="0"/>
          </a:p>
        </p:txBody>
      </p:sp>
      <p:sp>
        <p:nvSpPr>
          <p:cNvPr id="3" name="QM_6_AN.492_1#29b4dcbc6.blank?vja=1&amp;pid=7e8046498&amp;color=0,0,0&amp;vpa=210&amp;vtp=1">
            <a:extLst>
              <a:ext uri="{FF2B5EF4-FFF2-40B4-BE49-F238E27FC236}">
                <a16:creationId xmlns:a16="http://schemas.microsoft.com/office/drawing/2014/main" id="{D4D5319F-493F-B62A-90EA-C262BFC0E24B}"/>
              </a:ext>
            </a:extLst>
          </p:cNvPr>
          <p:cNvSpPr/>
          <p:nvPr/>
        </p:nvSpPr>
        <p:spPr>
          <a:xfrm>
            <a:off x="2431669" y="2004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6_AN.493_1#29b4dcbc6.blank?vja=1&amp;pid=7e8046498&amp;color=0,0,0&amp;vpa=211&amp;vtp=1">
            <a:extLst>
              <a:ext uri="{FF2B5EF4-FFF2-40B4-BE49-F238E27FC236}">
                <a16:creationId xmlns:a16="http://schemas.microsoft.com/office/drawing/2014/main" id="{46BDCA86-A468-7AA0-D7AE-6CAFCE9E21FF}"/>
              </a:ext>
            </a:extLst>
          </p:cNvPr>
          <p:cNvSpPr/>
          <p:nvPr/>
        </p:nvSpPr>
        <p:spPr>
          <a:xfrm>
            <a:off x="6558915" y="2766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Tree>
    <p:extLst>
      <p:ext uri="{BB962C8B-B14F-4D97-AF65-F5344CB8AC3E}">
        <p14:creationId xmlns:p14="http://schemas.microsoft.com/office/powerpoint/2010/main" val="34714054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QM_6_BD.494_1#29b4dcbc6?vja=1&amp;pid=7e8046498&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else.</a:t>
            </a:r>
            <a:endParaRPr lang="en-US" altLang="zh-CN" sz="2000" dirty="0"/>
          </a:p>
        </p:txBody>
      </p:sp>
      <p:sp>
        <p:nvSpPr>
          <p:cNvPr id="3" name="QM_6_EX.495_1#29b4dcbc6?vja=1&amp;pid=7e8046498&amp;color=0,0,0&amp;vtp=1"/>
          <p:cNvSpPr/>
          <p:nvPr/>
        </p:nvSpPr>
        <p:spPr>
          <a:xfrm>
            <a:off x="722376" y="3563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本文主要讲述了大学咖啡馆员工凯瑟琳·墨菲用极具感染力的笑容和优质的服务温暖顾客的故事。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QB_7_BD.496_1#305a08399?vja=1&amp;pid=29b4dcbc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497_1#305a08399.blank?vja=1&amp;pid=29b4dcbc6&amp;color=0,0,0&amp;vpa=212&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7_AS.498_1#305a08399?vja=1&amp;pid=29b4dcbc6&amp;color=0,0,0&amp;vtp=1"/>
          <p:cNvSpPr/>
          <p:nvPr/>
        </p:nvSpPr>
        <p:spPr>
          <a:xfrm>
            <a:off x="722376" y="1315847"/>
            <a:ext cx="10753344" cy="3056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more.”可知，大学咖啡馆不仅能满足这些需求，还能带来更多，设空处应承接上文，介绍咖啡馆除了能够提供饮品和休息场所外还具备的额外的价值。E项中的serve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drinks呼应上文中的has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that，serves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smiles呼应上文中的and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more，指出该咖啡馆除了供应饮品，还能给人带来精神上的积极感受，符合语境。故选E项。</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易错警示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题易误选A项。文章开头引出大学咖啡馆，学生可能在看到A项后误以为设空处继续介绍大学咖啡馆的经营时间。但结合语境可知，此处的重点应是介绍咖啡馆具备的额外价值，而A项单纯陈述其关门时间，和上文体现的咖啡馆具有特别之处的语义完全不相关，在语境和逻辑上无法衔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2" name="QB_7_BD.499_1#626497900?vja=1&amp;pid=29b4dcbc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500_1#626497900.blank?vja=1&amp;pid=29b4dcbc6&amp;color=0,0,0&amp;vpa=213&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7_AS.501_1#626497900?vja=1&amp;pid=29b4dcbc6&amp;color=0,0,0&amp;vtp=1"/>
          <p:cNvSpPr/>
          <p:nvPr/>
        </p:nvSpPr>
        <p:spPr>
          <a:xfrm>
            <a:off x="722376" y="1315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machines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drinks.”介绍的是凯瑟琳·墨菲收到订单后制作饮品的过程；下文“As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customer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grabs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smiles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介绍的是顾客接过饮品后墨菲与其交流的过程。由此可推知，设空处应体现一个能衔接“制作饮品”到“递上饮品并和顾客交流”的环节。D项承上启下，体现了“制作饮品——大声呼唤顾客的名字——递上饮品并和顾客交流”的工作流程，符合语境。故选D项。</a:t>
            </a:r>
            <a:endParaRPr lang="en-US" altLang="zh-CN" sz="2200" dirty="0"/>
          </a:p>
        </p:txBody>
      </p:sp>
      <p:sp>
        <p:nvSpPr>
          <p:cNvPr id="5" name="QB_7_BD.502_1#e5938e801?vja=1&amp;pid=29b4dcbc6&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503_1#e5938e801.blank?vja=1&amp;pid=29b4dcbc6&amp;color=0,0,0&amp;vpa=214&amp;vtp=1"/>
          <p:cNvSpPr/>
          <p:nvPr/>
        </p:nvSpPr>
        <p:spPr>
          <a:xfrm>
            <a:off x="1036701" y="322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7_AS.504_1#e5938e801?vja=1&amp;pid=29b4dcbc6&amp;color=0,0,0&amp;vtp=1"/>
          <p:cNvSpPr/>
          <p:nvPr/>
        </p:nvSpPr>
        <p:spPr>
          <a:xfrm>
            <a:off x="722376" y="36907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根据上文“Murphy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quarter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five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time.”可知，凯瑟琳·墨菲习惯早起去咖啡馆工作；下文“I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coffee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”解释了凯瑟琳·墨菲早起工作这一行为的原因。由此可推知，设空处应与她早起上班这一行为有关。C项中的arrives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early体现了早起上班的结果，serve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students与下文的make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coffee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students相呼应，符合语境。故选C项。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QB_7_BD.505_1#959f4c290?vja=1&amp;pid=29b4dcbc6&amp;color=0,0,0&amp;vtp=1&amp;bt=1"/>
          <p:cNvSpPr/>
          <p:nvPr/>
        </p:nvSpPr>
        <p:spPr>
          <a:xfrm>
            <a:off x="722376" y="896113"/>
            <a:ext cx="10753344" cy="336423"/>
          </a:xfrm>
          <a:prstGeom prst="rect">
            <a:avLst/>
          </a:prstGeom>
          <a:noFill/>
          <a:ln/>
        </p:spPr>
        <p:txBody>
          <a:bodyPr wrap="square" lIns="0" tIns="0" rIns="0" bIns="0" rtlCol="0" anchor="t"/>
          <a:lstStyle/>
          <a:p>
            <a:pPr algn="l">
              <a:lnSpc>
                <a:spcPct val="120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506_1#959f4c290.blank?vja=1&amp;pid=29b4dcbc6&amp;color=0,0,0&amp;vpa=215&amp;vtp=1"/>
          <p:cNvSpPr/>
          <p:nvPr/>
        </p:nvSpPr>
        <p:spPr>
          <a:xfrm>
            <a:off x="1049401" y="858013"/>
            <a:ext cx="198438" cy="339725"/>
          </a:xfrm>
          <a:prstGeom prst="rect">
            <a:avLst/>
          </a:prstGeom>
          <a:noFill/>
          <a:ln/>
        </p:spPr>
        <p:txBody>
          <a:bodyPr wrap="none" lIns="0" tIns="0" rIns="0" bIns="0" rtlCol="0" anchor="t"/>
          <a:lstStyle/>
          <a:p>
            <a:pPr algn="ctr">
              <a:lnSpc>
                <a:spcPct val="120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7_AS.507_1#959f4c290?vja=1&amp;pid=29b4dcbc6&amp;color=0,0,0&amp;vtp=1"/>
          <p:cNvSpPr/>
          <p:nvPr/>
        </p:nvSpPr>
        <p:spPr>
          <a:xfrm>
            <a:off x="722376" y="1310513"/>
            <a:ext cx="10753344" cy="2205101"/>
          </a:xfrm>
          <a:prstGeom prst="rect">
            <a:avLst/>
          </a:prstGeom>
          <a:noFill/>
          <a:ln/>
        </p:spPr>
        <p:txBody>
          <a:bodyPr wrap="square" lIns="0" tIns="0" rIns="0" bIns="0" rtlCol="0" anchor="t"/>
          <a:lstStyle/>
          <a:p>
            <a:pPr algn="just">
              <a:lnSpc>
                <a:spcPct val="120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contagious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可知，凯瑟琳·墨菲的微笑有感染力，能让学生度过更美好的一天。设空处前一句指出学生乔安娜·赖特每周至少六天去咖啡馆；根据设空处后一句赖特的表述可知，凯瑟琳·墨菲的微笑让她心情愉悦。由此可推知，设空处应体现她频繁去咖啡馆与凯瑟琳·墨菲的笑容的关联。F项中的sta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good与下文的puts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cheerful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mood呼应，her指代上文中的Joanna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Wright，逻辑连贯，符合语境。故选F项。</a:t>
            </a:r>
            <a:endParaRPr lang="en-US" altLang="zh-CN" sz="2200" dirty="0"/>
          </a:p>
        </p:txBody>
      </p:sp>
      <p:sp>
        <p:nvSpPr>
          <p:cNvPr id="5" name="QB_7_BD.508_1#6e8c163f0?vja=1&amp;pid=29b4dcbc6&amp;color=0,0,0&amp;vtp=1"/>
          <p:cNvSpPr/>
          <p:nvPr/>
        </p:nvSpPr>
        <p:spPr>
          <a:xfrm>
            <a:off x="722376" y="3545459"/>
            <a:ext cx="10753344" cy="336423"/>
          </a:xfrm>
          <a:prstGeom prst="rect">
            <a:avLst/>
          </a:prstGeom>
          <a:noFill/>
          <a:ln/>
        </p:spPr>
        <p:txBody>
          <a:bodyPr wrap="square" lIns="0" tIns="0" rIns="0" bIns="0" rtlCol="0" anchor="t"/>
          <a:lstStyle/>
          <a:p>
            <a:pPr algn="l">
              <a:lnSpc>
                <a:spcPct val="120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509_1#6e8c163f0.blank?vja=1&amp;pid=29b4dcbc6&amp;color=0,0,0&amp;vpa=216&amp;vtp=1"/>
          <p:cNvSpPr/>
          <p:nvPr/>
        </p:nvSpPr>
        <p:spPr>
          <a:xfrm>
            <a:off x="1024001" y="3507359"/>
            <a:ext cx="241300" cy="339725"/>
          </a:xfrm>
          <a:prstGeom prst="rect">
            <a:avLst/>
          </a:prstGeom>
          <a:noFill/>
          <a:ln/>
        </p:spPr>
        <p:txBody>
          <a:bodyPr wrap="none" lIns="0" tIns="0" rIns="0" bIns="0" rtlCol="0" anchor="t"/>
          <a:lstStyle/>
          <a:p>
            <a:pPr algn="ctr">
              <a:lnSpc>
                <a:spcPct val="120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7_AS.510_1#6e8c163f0?vja=1&amp;pid=29b4dcbc6&amp;color=0,0,0&amp;vtp=1"/>
          <p:cNvSpPr/>
          <p:nvPr/>
        </p:nvSpPr>
        <p:spPr>
          <a:xfrm>
            <a:off x="722376" y="3952113"/>
            <a:ext cx="10753344" cy="2205101"/>
          </a:xfrm>
          <a:prstGeom prst="rect">
            <a:avLst/>
          </a:prstGeom>
          <a:noFill/>
          <a:ln/>
        </p:spPr>
        <p:txBody>
          <a:bodyPr wrap="square" lIns="0" tIns="0" rIns="0" bIns="0" rtlCol="0" anchor="t"/>
          <a:lstStyle/>
          <a:p>
            <a:pPr algn="just">
              <a:lnSpc>
                <a:spcPct val="120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enjoy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cafe可知，墨菲喜欢在咖啡馆工作；再根据下文“She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intention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continuing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loves.”可知，墨菲想一直待在咖啡馆做自己热爱的事情。G项中的has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17</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years用具体工作年限体现她对咖啡馆的长期投入，呼应上文的enjoy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cafe；can’t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imagine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anywhere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else与下文的has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intention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staying形成递进关系，说明墨菲视咖啡馆为唯一选择，逻辑衔接紧密，符合语境。故选G项。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08.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C_4#27d7e26a4.fixed?vja=1&amp;pid=bd9af3e83&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27d7e26a4.fixed?vja=1&amp;pid=bd9af3e83&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27d7e26a4.fixed?vja=1&amp;pid=bd9af3e83&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27d7e26a4.fixed?vja=1&amp;pid=bd9af3e83&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109.xml><?xml version="1.0" encoding="utf-8"?>
<p:sld xmlns:a="http://schemas.openxmlformats.org/drawingml/2006/main" xmlns:r="http://schemas.openxmlformats.org/officeDocument/2006/relationships" xmlns:p="http://schemas.openxmlformats.org/presentationml/2006/main">
  <p:cSld name="Slide 113&amp;si=113">
    <p:spTree>
      <p:nvGrpSpPr>
        <p:cNvPr id="1" name=""/>
        <p:cNvGrpSpPr/>
        <p:nvPr/>
      </p:nvGrpSpPr>
      <p:grpSpPr>
        <a:xfrm>
          <a:off x="0" y="0"/>
          <a:ext cx="0" cy="0"/>
          <a:chOff x="0" y="0"/>
          <a:chExt cx="0" cy="0"/>
        </a:xfrm>
      </p:grpSpPr>
      <p:sp>
        <p:nvSpPr>
          <p:cNvPr id="2" name="P_6_BD#ed141fa86?vja=1&amp;pid=eb571b54e&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1.Scientists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searched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（solve）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mystery,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didn’t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find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it.</a:t>
            </a:r>
            <a:endParaRPr lang="en-US" altLang="zh-CN" sz="2000" dirty="0"/>
          </a:p>
        </p:txBody>
      </p:sp>
      <p:sp>
        <p:nvSpPr>
          <p:cNvPr id="4" name="QB_6_AN.512_1#ed141fa86.blank?vja=1&amp;pid=eb571b54e&amp;color=0,0,0&amp;vpa=217&amp;vtp=1"/>
          <p:cNvSpPr/>
          <p:nvPr/>
        </p:nvSpPr>
        <p:spPr>
          <a:xfrm>
            <a:off x="4227576" y="1239012"/>
            <a:ext cx="873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solution</a:t>
            </a:r>
            <a:endParaRPr lang="en-US" altLang="zh-CN" sz="2000" dirty="0"/>
          </a:p>
        </p:txBody>
      </p:sp>
      <p:sp>
        <p:nvSpPr>
          <p:cNvPr id="5" name="QB_6_AS.513_1#216e5f1cc?vja=1&amp;pid=eb571b54e&amp;color=0,0,0&amp;vtp=1"/>
          <p:cNvSpPr/>
          <p:nvPr/>
        </p:nvSpPr>
        <p:spPr>
          <a:xfrm>
            <a:off x="722376" y="1696847"/>
            <a:ext cx="10753344" cy="770255"/>
          </a:xfrm>
          <a:prstGeom prst="rect">
            <a:avLst/>
          </a:prstGeom>
          <a:noFill/>
          <a:ln/>
        </p:spPr>
        <p:txBody>
          <a:bodyPr wrap="square" lIns="0" tIns="0" rIns="0" bIns="0" rtlCol="0" anchor="t"/>
          <a:lstStyle/>
          <a:p>
            <a:pPr>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句意为：科学家们寻找过这个谜团的答案，但是他们没有找到。a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solution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的答案/解决方法”。故填solution。</a:t>
            </a:r>
            <a:endParaRPr lang="en-US" altLang="zh-CN" sz="2200" dirty="0"/>
          </a:p>
        </p:txBody>
      </p:sp>
      <p:sp>
        <p:nvSpPr>
          <p:cNvPr id="6" name="QB_6_BD.514_1#37f4ba017?vja=1&amp;pid=eb571b54e&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（judge）.</a:t>
            </a:r>
            <a:endParaRPr lang="en-US" altLang="zh-CN" sz="2000" dirty="0"/>
          </a:p>
        </p:txBody>
      </p:sp>
      <p:sp>
        <p:nvSpPr>
          <p:cNvPr id="7" name="QB_6_AN.515_1#37f4ba017.blank?vja=1&amp;pid=eb571b54e&amp;color=0,0,0&amp;vpa=218&amp;vtp=1"/>
          <p:cNvSpPr/>
          <p:nvPr/>
        </p:nvSpPr>
        <p:spPr>
          <a:xfrm>
            <a:off x="8809609" y="2453259"/>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judgement</a:t>
            </a:r>
            <a:endParaRPr lang="en-US" altLang="zh-CN" sz="2000" dirty="0"/>
          </a:p>
        </p:txBody>
      </p:sp>
      <p:sp>
        <p:nvSpPr>
          <p:cNvPr id="8" name="QB_6_AS.516_1#37f4ba017?vja=1&amp;pid=eb571b54e&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句意为：我们在作出判断时，不应该轻易被别人的观点所影响。设空处为making的宾语，且空前有不定冠词a，故填名词单数judgement。</a:t>
            </a:r>
            <a:endParaRPr lang="en-US" altLang="zh-CN" sz="2200" dirty="0"/>
          </a:p>
        </p:txBody>
      </p:sp>
      <p:sp>
        <p:nvSpPr>
          <p:cNvPr id="9" name="QB_6_BD.517_1#874b667e9?vja=1&amp;pid=eb571b54e&amp;color=0,0,0&amp;vtp=1"/>
          <p:cNvSpPr/>
          <p:nvPr/>
        </p:nvSpPr>
        <p:spPr>
          <a:xfrm>
            <a:off x="722376" y="3738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Times New Roman" pitchFamily="34" charset="0"/>
                <a:ea typeface="微软雅黑" pitchFamily="34" charset="-122"/>
                <a:cs typeface="Times New Roman" pitchFamily="34" charset="-120"/>
              </a:rPr>
              <a:t>This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temporarily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study.（respect）</a:t>
            </a:r>
            <a:endParaRPr lang="en-US" altLang="zh-CN" sz="2000" dirty="0"/>
          </a:p>
        </p:txBody>
      </p:sp>
      <p:sp>
        <p:nvSpPr>
          <p:cNvPr id="10" name="QB_6_AN.518_1#874b667e9.blank?vja=1&amp;pid=eb571b54e&amp;color=0,0,0&amp;vpa=219&amp;vtp=1"/>
          <p:cNvSpPr/>
          <p:nvPr/>
        </p:nvSpPr>
        <p:spPr>
          <a:xfrm>
            <a:off x="1606868" y="3687445"/>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respected</a:t>
            </a:r>
            <a:endParaRPr lang="en-US" altLang="zh-CN" sz="2000" dirty="0"/>
          </a:p>
        </p:txBody>
      </p:sp>
      <p:sp>
        <p:nvSpPr>
          <p:cNvPr id="11" name="QB_6_AN.519_1#874b667e9.blank?vja=1&amp;pid=eb571b54e&amp;color=0,0,0&amp;vpa=220&amp;vtp=1"/>
          <p:cNvSpPr/>
          <p:nvPr/>
        </p:nvSpPr>
        <p:spPr>
          <a:xfrm>
            <a:off x="7619175" y="3687445"/>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respectful</a:t>
            </a:r>
            <a:endParaRPr lang="en-US" altLang="zh-CN" sz="2000" dirty="0"/>
          </a:p>
        </p:txBody>
      </p:sp>
      <p:sp>
        <p:nvSpPr>
          <p:cNvPr id="12" name="QB_6_AS.520_1#874b667e9?vja=1&amp;pid=eb571b54e&amp;color=0,0,0&amp;vtp=1"/>
          <p:cNvSpPr/>
          <p:nvPr/>
        </p:nvSpPr>
        <p:spPr>
          <a:xfrm>
            <a:off x="722376" y="4541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位德高望重的专家说，他宁愿接受一个学习暂时不好但谦恭有礼的学生。两个设空处均应填形容词作定语，修饰名词；根据语境可知，第一个空表示“受尊敬的”，应填respected；第二个空表示“有礼貌的；恭敬的”，应填respectfu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P spid="1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6_BD.77_1#fe3d690b8?vja=1&amp;pid=0cab43e18&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developments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（associate）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concerns.</a:t>
            </a:r>
            <a:endParaRPr lang="en-US" altLang="zh-CN" sz="2000" dirty="0"/>
          </a:p>
        </p:txBody>
      </p:sp>
      <p:sp>
        <p:nvSpPr>
          <p:cNvPr id="3" name="QB_6_AN.78_1#fe3d690b8.blank?vja=1&amp;pid=0cab43e18&amp;color=0,0,0&amp;vpa=44&amp;vtp=1"/>
          <p:cNvSpPr/>
          <p:nvPr/>
        </p:nvSpPr>
        <p:spPr>
          <a:xfrm>
            <a:off x="6023356" y="858013"/>
            <a:ext cx="1098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associated</a:t>
            </a:r>
            <a:endParaRPr lang="en-US" altLang="zh-CN" sz="2000" dirty="0"/>
          </a:p>
        </p:txBody>
      </p:sp>
      <p:sp>
        <p:nvSpPr>
          <p:cNvPr id="4" name="QB_6_AS.79_1#fe3d690b8?vja=1&amp;pid=0cab43e18&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句意为：尽管有许多与因特网相关的积极发展，但也存在某些令人恐惧和担忧的事。be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associated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有关”，此处在句中作后置定语。故填associated。</a:t>
            </a:r>
            <a:endParaRPr lang="en-US" altLang="zh-CN" sz="2200" dirty="0"/>
          </a:p>
        </p:txBody>
      </p:sp>
      <p:sp>
        <p:nvSpPr>
          <p:cNvPr id="5" name="QB_6_BD.80_1#7eb8fb7cf?vja=1&amp;pid=0cab43e18&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Times New Roman" pitchFamily="34" charset="0"/>
                <a:ea typeface="微软雅黑" pitchFamily="34" charset="-122"/>
                <a:cs typeface="Times New Roman" pitchFamily="34" charset="-120"/>
              </a:rPr>
              <a:t>Electricity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endParaRPr lang="en-US" altLang="zh-CN" sz="2000" dirty="0"/>
          </a:p>
        </p:txBody>
      </p:sp>
      <p:sp>
        <p:nvSpPr>
          <p:cNvPr id="6" name="QB_6_AN.81_1#7eb8fb7cf.blank?vja=1&amp;pid=0cab43e18&amp;color=0,0,0&amp;vpa=45&amp;vtp=1"/>
          <p:cNvSpPr/>
          <p:nvPr/>
        </p:nvSpPr>
        <p:spPr>
          <a:xfrm>
            <a:off x="2116201" y="2440559"/>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generated</a:t>
            </a:r>
            <a:endParaRPr lang="en-US" altLang="zh-CN" sz="2000" dirty="0"/>
          </a:p>
        </p:txBody>
      </p:sp>
      <p:sp>
        <p:nvSpPr>
          <p:cNvPr id="7" name="QB_6_AS.82_1#7eb8fb7cf?vja=1&amp;pid=0cab43e18&amp;color=0,0,0&amp;vtp=1"/>
          <p:cNvSpPr/>
          <p:nvPr/>
        </p:nvSpPr>
        <p:spPr>
          <a:xfrm>
            <a:off x="722376" y="2916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句意为：水力发电仅占该市电力的30%。分析句子结构可知，句子谓语为accounts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for，设空处应用非谓语形式作后置定语，修饰Electricity；generate与Electricity之间为逻辑上的被动关系，应用过去分词形式。故填generated。</a:t>
            </a:r>
            <a:endParaRPr lang="en-US" altLang="zh-CN" sz="2200" dirty="0"/>
          </a:p>
        </p:txBody>
      </p:sp>
      <p:sp>
        <p:nvSpPr>
          <p:cNvPr id="8" name="QB_6_BD.83_1#df2edff91?vja=1&amp;pid=0cab43e18&amp;color=0,0,0&amp;vtp=1"/>
          <p:cNvSpPr/>
          <p:nvPr/>
        </p:nvSpPr>
        <p:spPr>
          <a:xfrm>
            <a:off x="722376" y="41042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cameras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snowy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forests.</a:t>
            </a:r>
            <a:endParaRPr lang="en-US" altLang="zh-CN" sz="2000" dirty="0"/>
          </a:p>
        </p:txBody>
      </p:sp>
      <p:sp>
        <p:nvSpPr>
          <p:cNvPr id="9" name="QB_6_AN.84_1#df2edff91.blank?vja=1&amp;pid=0cab43e18&amp;color=0,0,0&amp;vpa=46&amp;vtp=1"/>
          <p:cNvSpPr/>
          <p:nvPr/>
        </p:nvSpPr>
        <p:spPr>
          <a:xfrm>
            <a:off x="6188329" y="4066159"/>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hidden</a:t>
            </a:r>
            <a:endParaRPr lang="en-US" altLang="zh-CN" sz="2000" dirty="0"/>
          </a:p>
        </p:txBody>
      </p:sp>
      <p:sp>
        <p:nvSpPr>
          <p:cNvPr id="10" name="QB_6_AS.85_1#df2edff91?vja=1&amp;pid=0cab43e18&amp;color=0,0,0&amp;vtp=1"/>
          <p:cNvSpPr/>
          <p:nvPr/>
        </p:nvSpPr>
        <p:spPr>
          <a:xfrm>
            <a:off x="722376" y="45289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要把动物吸引到隐藏在雪林中的摄像机前是很困难的。句中已有系动词is，设空处应用非谓语动词，cameras和hide之间是逻辑上的被动关系，应用hide的过去分词形式hidden，作定语。hidden已形容词化，意为“隐藏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10.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QB_6_BD.521_1#fea760c1e?vja=1&amp;pid=eb571b54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several</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（可行的）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budget.</a:t>
            </a:r>
            <a:endParaRPr lang="en-US" altLang="zh-CN" sz="2000" dirty="0"/>
          </a:p>
        </p:txBody>
      </p:sp>
      <p:sp>
        <p:nvSpPr>
          <p:cNvPr id="3" name="QB_6_AN.522_1#fea760c1e.blank?vja=1&amp;pid=eb571b54e&amp;color=0,0,0&amp;vpa=221&amp;vtp=1"/>
          <p:cNvSpPr/>
          <p:nvPr/>
        </p:nvSpPr>
        <p:spPr>
          <a:xfrm>
            <a:off x="3728022" y="845313"/>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options</a:t>
            </a:r>
            <a:endParaRPr lang="en-US" altLang="zh-CN" sz="2000" dirty="0"/>
          </a:p>
        </p:txBody>
      </p:sp>
      <p:sp>
        <p:nvSpPr>
          <p:cNvPr id="4" name="QB_6_AS.523_1#fea760c1e?vja=1&amp;pid=eb571b54e&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句意为：他给我看了针对该项目的几个选择方案，但似乎没有一个在预算内是可行的。此处为固定搭配show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sth，设空处在句中作showed的直接宾语，应用名词，结合句意和空前的several可知，此处应用名词复数形式。</a:t>
            </a:r>
            <a:endParaRPr lang="en-US" altLang="zh-CN" sz="2200" dirty="0"/>
          </a:p>
        </p:txBody>
      </p:sp>
      <p:sp>
        <p:nvSpPr>
          <p:cNvPr id="5" name="QB_6_BD.524_1#127fe8596?vja=1&amp;pid=eb571b54e&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5.Applicants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required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announced.</a:t>
            </a:r>
            <a:endParaRPr lang="en-US" altLang="zh-CN" sz="2000" dirty="0"/>
          </a:p>
        </p:txBody>
      </p:sp>
      <p:sp>
        <p:nvSpPr>
          <p:cNvPr id="6" name="QB_6_AN.525_1#127fe8596.blank?vja=1&amp;pid=eb571b54e&amp;color=0,0,0&amp;vpa=222&amp;vtp=1"/>
          <p:cNvSpPr/>
          <p:nvPr/>
        </p:nvSpPr>
        <p:spPr>
          <a:xfrm>
            <a:off x="3687191" y="2849245"/>
            <a:ext cx="9858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create</a:t>
            </a:r>
            <a:endParaRPr lang="en-US" altLang="zh-CN" sz="2000" dirty="0"/>
          </a:p>
        </p:txBody>
      </p:sp>
      <p:sp>
        <p:nvSpPr>
          <p:cNvPr id="7" name="QB_6_AS.526_1#127fe8596?vja=1&amp;pid=eb571b54e&amp;color=0,0,0&amp;vtp=1"/>
          <p:cNvSpPr/>
          <p:nvPr/>
        </p:nvSpPr>
        <p:spPr>
          <a:xfrm>
            <a:off x="722376" y="3690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句意为：申请人被要求根据已公布的内容创作不超过30分钟的作品。require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sth为固定搭配，意为“要求某人做某事”，此处为其被动结构。故填to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a:t>
            </a:r>
            <a:endParaRPr lang="en-US" altLang="zh-CN" sz="2200" dirty="0"/>
          </a:p>
        </p:txBody>
      </p:sp>
      <p:sp>
        <p:nvSpPr>
          <p:cNvPr id="8" name="QB_6_BD.527_1#6b442a1ce?vja=1&amp;pid=eb571b54e&amp;color=0,0,0&amp;vtp=1"/>
          <p:cNvSpPr/>
          <p:nvPr/>
        </p:nvSpPr>
        <p:spPr>
          <a:xfrm>
            <a:off x="722376" y="45035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response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a:t>
            </a:r>
            <a:endParaRPr lang="en-US" altLang="zh-CN" sz="2000" dirty="0"/>
          </a:p>
        </p:txBody>
      </p:sp>
      <p:sp>
        <p:nvSpPr>
          <p:cNvPr id="9" name="QB_6_AN.528_1#6b442a1ce.blank?vja=1&amp;pid=eb571b54e&amp;color=0,0,0&amp;vpa=223&amp;vtp=1"/>
          <p:cNvSpPr/>
          <p:nvPr/>
        </p:nvSpPr>
        <p:spPr>
          <a:xfrm>
            <a:off x="6990461" y="44654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0" name="QB_6_AS.529_1#6b442a1ce?vja=1&amp;pid=eb571b54e&amp;color=0,0,0&amp;vtp=1"/>
          <p:cNvSpPr/>
          <p:nvPr/>
        </p:nvSpPr>
        <p:spPr>
          <a:xfrm>
            <a:off x="722376" y="5303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句意为：为响应客户需求而开发的新产品将于下月上市。in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为固定搭配，意为“响应</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；作为对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的反应”。故填to。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QB_6_BD.530_1#e3c545517?vja=1&amp;pid=eb571b54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attention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endParaRPr lang="en-US" altLang="zh-CN" sz="2000" dirty="0"/>
          </a:p>
        </p:txBody>
      </p:sp>
      <p:sp>
        <p:nvSpPr>
          <p:cNvPr id="3" name="QB_6_AN.531_1#e3c545517.blank?vja=1&amp;pid=eb571b54e&amp;color=0,0,0&amp;vpa=224&amp;vtp=1"/>
          <p:cNvSpPr/>
          <p:nvPr/>
        </p:nvSpPr>
        <p:spPr>
          <a:xfrm>
            <a:off x="7153339" y="845313"/>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on/upon</a:t>
            </a:r>
            <a:endParaRPr lang="en-US" altLang="zh-CN" sz="2000" dirty="0"/>
          </a:p>
        </p:txBody>
      </p:sp>
      <p:sp>
        <p:nvSpPr>
          <p:cNvPr id="4" name="QB_6_AS.532_1#e3c545517?vja=1&amp;pid=eb571b54e&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句意为：作为学生，你应该将注意力集中在学习上。focus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attention）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on/upon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意为“集中（某人的注意力）于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”，为固定搭配，故填on或upon。</a:t>
            </a:r>
            <a:endParaRPr lang="en-US" altLang="zh-CN" sz="2200" dirty="0"/>
          </a:p>
        </p:txBody>
      </p:sp>
      <p:sp>
        <p:nvSpPr>
          <p:cNvPr id="5" name="QB_6_BD.533_1#0c96a69fb?vja=1&amp;pid=eb571b54e&amp;color=0,0,0&amp;vtp=1"/>
          <p:cNvSpPr/>
          <p:nvPr/>
        </p:nvSpPr>
        <p:spPr>
          <a:xfrm>
            <a:off x="722376" y="2115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organisation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endParaRPr lang="en-US" altLang="zh-CN" sz="2000" dirty="0"/>
          </a:p>
        </p:txBody>
      </p:sp>
      <p:sp>
        <p:nvSpPr>
          <p:cNvPr id="6" name="QB_6_AN.534_1#0c96a69fb.blank?vja=1&amp;pid=eb571b54e&amp;color=0,0,0&amp;vpa=225&amp;vtp=1"/>
          <p:cNvSpPr/>
          <p:nvPr/>
        </p:nvSpPr>
        <p:spPr>
          <a:xfrm>
            <a:off x="3370390" y="2077847"/>
            <a:ext cx="1139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committed</a:t>
            </a:r>
            <a:endParaRPr lang="en-US" altLang="zh-CN" sz="2000" dirty="0"/>
          </a:p>
        </p:txBody>
      </p:sp>
      <p:sp>
        <p:nvSpPr>
          <p:cNvPr id="7" name="QB_6_AS.535_1#0c96a69fb?vja=1&amp;pid=eb571b54e&amp;color=0,0,0&amp;vtp=1"/>
          <p:cNvSpPr/>
          <p:nvPr/>
        </p:nvSpPr>
        <p:spPr>
          <a:xfrm>
            <a:off x="722376" y="2916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句意为：它是一个致力于为可持续发展问题寻找有效解决方案的组织。be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committed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sth意为“致力于做某事”，设空处作后置定语，修饰organisation，应填形容词，故填committed。</a:t>
            </a:r>
            <a:endParaRPr lang="en-US" altLang="zh-CN" sz="2200" dirty="0"/>
          </a:p>
        </p:txBody>
      </p:sp>
      <p:sp>
        <p:nvSpPr>
          <p:cNvPr id="8" name="QB_6_BD.536_1#5c9a09294?vja=1&amp;pid=eb571b54e&amp;color=0,0,0&amp;vtp=1"/>
          <p:cNvSpPr/>
          <p:nvPr/>
        </p:nvSpPr>
        <p:spPr>
          <a:xfrm>
            <a:off x="722376" y="41065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kids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endParaRPr lang="en-US" altLang="zh-CN" sz="2000" dirty="0"/>
          </a:p>
        </p:txBody>
      </p:sp>
      <p:sp>
        <p:nvSpPr>
          <p:cNvPr id="9" name="QB_6_AN.537_1#5c9a09294.blank?vja=1&amp;pid=eb571b54e&amp;color=0,0,0&amp;vpa=226&amp;vtp=1"/>
          <p:cNvSpPr/>
          <p:nvPr/>
        </p:nvSpPr>
        <p:spPr>
          <a:xfrm>
            <a:off x="7372541" y="4068445"/>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involved</a:t>
            </a:r>
            <a:endParaRPr lang="en-US" altLang="zh-CN" sz="2000" dirty="0"/>
          </a:p>
        </p:txBody>
      </p:sp>
      <p:sp>
        <p:nvSpPr>
          <p:cNvPr id="10" name="QB_6_AS.538_1#5c9a09294?vja=1&amp;pid=eb571b54e&amp;color=0,0,0&amp;vtp=1"/>
          <p:cNvSpPr/>
          <p:nvPr/>
        </p:nvSpPr>
        <p:spPr>
          <a:xfrm>
            <a:off x="722376" y="4919345"/>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句意为：一些家长认为让孩子参加社区服务是他们的职责。get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involved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意为“让某人参与/卷入</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”，故填involved。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12.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QB_6_BD.539_1#3a0202630?vja=1&amp;pid=eb571b54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quarter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admitted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mobiles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a:t>
            </a:r>
            <a:endParaRPr lang="en-US" altLang="zh-CN" sz="2000" dirty="0"/>
          </a:p>
        </p:txBody>
      </p:sp>
      <p:sp>
        <p:nvSpPr>
          <p:cNvPr id="3" name="QB_6_AN.540_1#3a0202630.blank?vja=1&amp;pid=eb571b54e&amp;color=0,0,0&amp;vpa=227&amp;vtp=1"/>
          <p:cNvSpPr/>
          <p:nvPr/>
        </p:nvSpPr>
        <p:spPr>
          <a:xfrm>
            <a:off x="6001449" y="845313"/>
            <a:ext cx="17319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distracted</a:t>
            </a:r>
            <a:endParaRPr lang="en-US" altLang="zh-CN" sz="2000" dirty="0"/>
          </a:p>
        </p:txBody>
      </p:sp>
      <p:sp>
        <p:nvSpPr>
          <p:cNvPr id="4" name="QB_6_AS.541_1#3a0202630?vja=1&amp;pid=eb571b54e&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句意为：四分之一被调查的学生承认在过马路时因使用手机而分心。admit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sth意为“承认做某事”，注意此处students与distract之间为逻辑上的被动关系，应用动名词的被动式，故填being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distracted。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13.xml><?xml version="1.0" encoding="utf-8"?>
<p:sld xmlns:a="http://schemas.openxmlformats.org/drawingml/2006/main" xmlns:r="http://schemas.openxmlformats.org/officeDocument/2006/relationships" xmlns:p="http://schemas.openxmlformats.org/presentationml/2006/main">
  <p:cSld name="Slide 118&amp;si=118">
    <p:spTree>
      <p:nvGrpSpPr>
        <p:cNvPr id="1" name=""/>
        <p:cNvGrpSpPr/>
        <p:nvPr/>
      </p:nvGrpSpPr>
      <p:grpSpPr>
        <a:xfrm>
          <a:off x="0" y="0"/>
          <a:ext cx="0" cy="0"/>
          <a:chOff x="0" y="0"/>
          <a:chExt cx="0" cy="0"/>
        </a:xfrm>
      </p:grpSpPr>
      <p:sp>
        <p:nvSpPr>
          <p:cNvPr id="2" name="P_6_BD#ac7531d3c?vja=1&amp;pid=6fc1d13ba&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1.有氧运动除了对身体有好处外，对情绪也有好处。（addition）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 ________ 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physical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benefits,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aerobic</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exercise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also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emotional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benefits.</a:t>
            </a:r>
            <a:endParaRPr lang="en-US" altLang="zh-CN" sz="2000" dirty="0"/>
          </a:p>
        </p:txBody>
      </p:sp>
      <p:sp>
        <p:nvSpPr>
          <p:cNvPr id="4" name="QB_6_AN.543_1#ac7531d3c.blank?vja=1&amp;pid=6fc1d13ba&amp;color=0,0,0&amp;vpa=228&amp;vtp=1"/>
          <p:cNvSpPr/>
          <p:nvPr/>
        </p:nvSpPr>
        <p:spPr>
          <a:xfrm>
            <a:off x="757301" y="1620012"/>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5" name="QB_6_AN.544_1#ac7531d3c.blank?vja=1&amp;pid=6fc1d13ba&amp;color=0,0,0&amp;vpa=229&amp;vtp=1"/>
          <p:cNvSpPr/>
          <p:nvPr/>
        </p:nvSpPr>
        <p:spPr>
          <a:xfrm>
            <a:off x="1278001" y="1620012"/>
            <a:ext cx="887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addition</a:t>
            </a:r>
            <a:endParaRPr lang="en-US" altLang="zh-CN" sz="2000" dirty="0"/>
          </a:p>
        </p:txBody>
      </p:sp>
      <p:sp>
        <p:nvSpPr>
          <p:cNvPr id="6" name="QB_6_AN.545_1#ac7531d3c.blank?vja=1&amp;pid=6fc1d13ba&amp;color=0,0,0&amp;vpa=230&amp;vtp=1"/>
          <p:cNvSpPr/>
          <p:nvPr/>
        </p:nvSpPr>
        <p:spPr>
          <a:xfrm>
            <a:off x="2421001" y="1620012"/>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6_BD.546_1#cb0fee088?sp=1&amp;vja=1&amp;pid=6fc1d13ba&amp;color=0,0,0&amp;vtp=1"/>
          <p:cNvSpPr/>
          <p:nvPr/>
        </p:nvSpPr>
        <p:spPr>
          <a:xfrm>
            <a:off x="722376" y="2039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2.许多小公司受到新政策扶持，齐心协力挺过了艰难时期。（survive）</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Supported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8" name="QB_6_AN.547_1#cb0fee088.blank?vja=1&amp;pid=6fc1d13ba&amp;color=0,0,0&amp;vpa=231&amp;vtp=1"/>
          <p:cNvSpPr/>
          <p:nvPr/>
        </p:nvSpPr>
        <p:spPr>
          <a:xfrm>
            <a:off x="9826054" y="2382647"/>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survive</a:t>
            </a:r>
            <a:endParaRPr lang="en-US" altLang="zh-CN" sz="2000" dirty="0"/>
          </a:p>
        </p:txBody>
      </p:sp>
      <p:sp>
        <p:nvSpPr>
          <p:cNvPr id="9" name="QB_6_AN.548_1#cb0fee088.blank?vja=1&amp;pid=6fc1d13ba&amp;color=0,0,0&amp;vpa=232&amp;vtp=1"/>
          <p:cNvSpPr/>
          <p:nvPr/>
        </p:nvSpPr>
        <p:spPr>
          <a:xfrm>
            <a:off x="11014139" y="23826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0" name="QB_6_AN.549_1#cb0fee088.blank?vja=1&amp;pid=6fc1d13ba&amp;color=0,0,0&amp;vpa=233&amp;vtp=1"/>
          <p:cNvSpPr/>
          <p:nvPr/>
        </p:nvSpPr>
        <p:spPr>
          <a:xfrm>
            <a:off x="757301" y="2750947"/>
            <a:ext cx="1155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tough/hard</a:t>
            </a:r>
            <a:endParaRPr lang="en-US" altLang="zh-CN" sz="2000" dirty="0"/>
          </a:p>
        </p:txBody>
      </p:sp>
      <p:sp>
        <p:nvSpPr>
          <p:cNvPr id="11" name="QB_6_AN.550_1#cb0fee088.blank?vja=1&amp;pid=6fc1d13ba&amp;color=0,0,0&amp;vpa=234&amp;vtp=1"/>
          <p:cNvSpPr/>
          <p:nvPr/>
        </p:nvSpPr>
        <p:spPr>
          <a:xfrm>
            <a:off x="2179701" y="2763647"/>
            <a:ext cx="604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times</a:t>
            </a:r>
            <a:endParaRPr lang="en-US" altLang="zh-CN" sz="2000" dirty="0"/>
          </a:p>
        </p:txBody>
      </p:sp>
      <p:sp>
        <p:nvSpPr>
          <p:cNvPr id="12" name="QB_6_BD.551_1#34b09b42f?sp=1&amp;vja=1&amp;pid=6fc1d13ba&amp;color=0,0,0&amp;vtp=1"/>
          <p:cNvSpPr/>
          <p:nvPr/>
        </p:nvSpPr>
        <p:spPr>
          <a:xfrm>
            <a:off x="722376" y="3182747"/>
            <a:ext cx="10753344" cy="2252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3.他们要求他有一年的经验是合理的。（名词性从句）</a:t>
            </a:r>
            <a:endParaRPr lang="en-US" altLang="zh-CN" sz="2000" dirty="0"/>
          </a:p>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Their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requirement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reasonable.</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4.通过经验学到的东西对一个孩子的性格有很大的影响。（effect）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learnt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through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experience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 ___ ______ ______ 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child’s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character.</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5.他说话带有很重的口音，这让我们很难听懂。</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spoke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strong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accent,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which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 ____ ___ ___ __________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endParaRPr lang="en-US" altLang="zh-CN" sz="2000" dirty="0"/>
          </a:p>
        </p:txBody>
      </p:sp>
      <p:sp>
        <p:nvSpPr>
          <p:cNvPr id="13" name="QB_6_AN.552_1#34b09b42f.blank?vja=1&amp;pid=6fc1d13ba&amp;color=0,0,0&amp;vpa=235&amp;vtp=1"/>
          <p:cNvSpPr/>
          <p:nvPr/>
        </p:nvSpPr>
        <p:spPr>
          <a:xfrm>
            <a:off x="2759139" y="3525647"/>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14" name="QB_6_AN.553_1#34b09b42f.blank?vja=1&amp;pid=6fc1d13ba&amp;color=0,0,0&amp;vpa=236&amp;vtp=1"/>
          <p:cNvSpPr/>
          <p:nvPr/>
        </p:nvSpPr>
        <p:spPr>
          <a:xfrm>
            <a:off x="3533839" y="3525647"/>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a:t>
            </a:r>
            <a:endParaRPr lang="en-US" altLang="zh-CN" sz="2000" dirty="0"/>
          </a:p>
        </p:txBody>
      </p:sp>
      <p:sp>
        <p:nvSpPr>
          <p:cNvPr id="15" name="QB_6_AN.554_1#34b09b42f.blank?vja=1&amp;pid=6fc1d13ba&amp;color=0,0,0&amp;vpa=237&amp;vtp=1"/>
          <p:cNvSpPr/>
          <p:nvPr/>
        </p:nvSpPr>
        <p:spPr>
          <a:xfrm>
            <a:off x="4105339" y="35256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16" name="QB_6_AN.555_1#34b09b42f.blank?vja=1&amp;pid=6fc1d13ba&amp;color=0,0,0&amp;vpa=238&amp;vtp=1"/>
          <p:cNvSpPr/>
          <p:nvPr/>
        </p:nvSpPr>
        <p:spPr>
          <a:xfrm>
            <a:off x="4905439" y="3525647"/>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a/one</a:t>
            </a:r>
            <a:endParaRPr lang="en-US" altLang="zh-CN" sz="2000" dirty="0"/>
          </a:p>
        </p:txBody>
      </p:sp>
      <p:sp>
        <p:nvSpPr>
          <p:cNvPr id="17" name="QB_6_AN.556_1#34b09b42f.blank?vja=1&amp;pid=6fc1d13ba&amp;color=0,0,0&amp;vpa=239&amp;vtp=1"/>
          <p:cNvSpPr/>
          <p:nvPr/>
        </p:nvSpPr>
        <p:spPr>
          <a:xfrm>
            <a:off x="5819839" y="3512947"/>
            <a:ext cx="67164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year’s</a:t>
            </a:r>
            <a:endParaRPr lang="en-US" altLang="zh-CN" sz="2000" dirty="0"/>
          </a:p>
        </p:txBody>
      </p:sp>
      <p:sp>
        <p:nvSpPr>
          <p:cNvPr id="18" name="QB_6_AN.557_1#34b09b42f.blank?vja=1&amp;pid=6fc1d13ba&amp;color=0,0,0&amp;vpa=240&amp;vtp=1"/>
          <p:cNvSpPr/>
          <p:nvPr/>
        </p:nvSpPr>
        <p:spPr>
          <a:xfrm>
            <a:off x="6785039" y="3512947"/>
            <a:ext cx="1155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experience</a:t>
            </a:r>
            <a:endParaRPr lang="en-US" altLang="zh-CN" sz="2000" dirty="0"/>
          </a:p>
        </p:txBody>
      </p:sp>
      <p:sp>
        <p:nvSpPr>
          <p:cNvPr id="20" name="QB_6_AN.559_1#34b09b42f.blank?vja=1&amp;pid=6fc1d13ba&amp;color=0,0,0&amp;vpa=241&amp;vtp=1"/>
          <p:cNvSpPr/>
          <p:nvPr/>
        </p:nvSpPr>
        <p:spPr>
          <a:xfrm>
            <a:off x="4510151" y="4287647"/>
            <a:ext cx="395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endParaRPr lang="en-US" altLang="zh-CN" sz="2000" dirty="0"/>
          </a:p>
        </p:txBody>
      </p:sp>
      <p:sp>
        <p:nvSpPr>
          <p:cNvPr id="21" name="QB_6_AN.560_1#34b09b42f.blank?vja=1&amp;pid=6fc1d13ba&amp;color=0,0,0&amp;vpa=242&amp;vtp=1"/>
          <p:cNvSpPr/>
          <p:nvPr/>
        </p:nvSpPr>
        <p:spPr>
          <a:xfrm>
            <a:off x="5195951" y="4287647"/>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22" name="QB_6_AN.561_1#34b09b42f.blank?vja=1&amp;pid=6fc1d13ba&amp;color=0,0,0&amp;vpa=243&amp;vtp=1"/>
          <p:cNvSpPr/>
          <p:nvPr/>
        </p:nvSpPr>
        <p:spPr>
          <a:xfrm>
            <a:off x="5691251" y="4274947"/>
            <a:ext cx="563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great</a:t>
            </a:r>
            <a:endParaRPr lang="en-US" altLang="zh-CN" sz="2000" dirty="0"/>
          </a:p>
        </p:txBody>
      </p:sp>
      <p:sp>
        <p:nvSpPr>
          <p:cNvPr id="23" name="QB_6_AN.562_1#34b09b42f.blank?vja=1&amp;pid=6fc1d13ba&amp;color=0,0,0&amp;vpa=244&amp;vtp=1"/>
          <p:cNvSpPr/>
          <p:nvPr/>
        </p:nvSpPr>
        <p:spPr>
          <a:xfrm>
            <a:off x="6554851" y="4287647"/>
            <a:ext cx="628841"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effect</a:t>
            </a:r>
            <a:endParaRPr lang="en-US" altLang="zh-CN" sz="2000" dirty="0"/>
          </a:p>
        </p:txBody>
      </p:sp>
      <p:sp>
        <p:nvSpPr>
          <p:cNvPr id="24" name="QB_6_AN.563_1#34b09b42f.blank?vja=1&amp;pid=6fc1d13ba&amp;color=0,0,0&amp;vpa=245&amp;vtp=1"/>
          <p:cNvSpPr/>
          <p:nvPr/>
        </p:nvSpPr>
        <p:spPr>
          <a:xfrm>
            <a:off x="7443851" y="4274947"/>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on/upon</a:t>
            </a:r>
            <a:endParaRPr lang="en-US" altLang="zh-CN" sz="2000" dirty="0"/>
          </a:p>
        </p:txBody>
      </p:sp>
      <p:sp>
        <p:nvSpPr>
          <p:cNvPr id="26" name="QB_6_AN.565_1#34b09b42f.blank?vja=1&amp;pid=6fc1d13ba&amp;color=0,0,0&amp;vpa=246&amp;vtp=1"/>
          <p:cNvSpPr/>
          <p:nvPr/>
        </p:nvSpPr>
        <p:spPr>
          <a:xfrm>
            <a:off x="6177026" y="5049647"/>
            <a:ext cx="1387666"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hard/difficult</a:t>
            </a:r>
            <a:endParaRPr lang="en-US" altLang="zh-CN" sz="2000" dirty="0"/>
          </a:p>
        </p:txBody>
      </p:sp>
      <p:sp>
        <p:nvSpPr>
          <p:cNvPr id="27" name="QB_6_AN.566_1#34b09b42f.blank?vja=1&amp;pid=6fc1d13ba&amp;color=0,0,0&amp;vpa=247&amp;vtp=1"/>
          <p:cNvSpPr/>
          <p:nvPr/>
        </p:nvSpPr>
        <p:spPr>
          <a:xfrm>
            <a:off x="7840726" y="5049647"/>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28" name="QB_6_AN.567_1#34b09b42f.blank?vja=1&amp;pid=6fc1d13ba&amp;color=0,0,0&amp;vpa=248&amp;vtp=1"/>
          <p:cNvSpPr/>
          <p:nvPr/>
        </p:nvSpPr>
        <p:spPr>
          <a:xfrm>
            <a:off x="8437626" y="5049647"/>
            <a:ext cx="282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us</a:t>
            </a:r>
            <a:endParaRPr lang="en-US" altLang="zh-CN" sz="2000" dirty="0"/>
          </a:p>
        </p:txBody>
      </p:sp>
      <p:sp>
        <p:nvSpPr>
          <p:cNvPr id="29" name="QB_6_AN.568_1#34b09b42f.blank?vja=1&amp;pid=6fc1d13ba&amp;color=0,0,0&amp;vpa=249&amp;vtp=1"/>
          <p:cNvSpPr/>
          <p:nvPr/>
        </p:nvSpPr>
        <p:spPr>
          <a:xfrm>
            <a:off x="8971026" y="5049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30" name="QB_6_AN.569_1#34b09b42f.blank?vja=1&amp;pid=6fc1d13ba&amp;color=0,0,0&amp;vpa=250&amp;vtp=1"/>
          <p:cNvSpPr/>
          <p:nvPr/>
        </p:nvSpPr>
        <p:spPr>
          <a:xfrm>
            <a:off x="9453626" y="5049647"/>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understand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8" grpId="0" build="p" animBg="1"/>
      <p:bldP spid="9" grpId="0" build="p" animBg="1"/>
      <p:bldP spid="10" grpId="0" build="p" animBg="1"/>
      <p:bldP spid="11" grpId="0" build="p" animBg="1"/>
      <p:bldP spid="13" grpId="0" build="p" animBg="1"/>
      <p:bldP spid="14" grpId="0" build="p" animBg="1"/>
      <p:bldP spid="15" grpId="0" build="p" animBg="1"/>
      <p:bldP spid="16" grpId="0" build="p" animBg="1"/>
      <p:bldP spid="17" grpId="0" build="p" animBg="1"/>
      <p:bldP spid="18" grpId="0" build="p" animBg="1"/>
      <p:bldP spid="20" grpId="0" build="p" animBg="1"/>
      <p:bldP spid="21" grpId="0" build="p" animBg="1"/>
      <p:bldP spid="22" grpId="0" build="p" animBg="1"/>
      <p:bldP spid="23" grpId="0" build="p" animBg="1"/>
      <p:bldP spid="24" grpId="0" build="p" animBg="1"/>
      <p:bldP spid="26" grpId="0" build="p" animBg="1"/>
      <p:bldP spid="27" grpId="0" build="p" animBg="1"/>
      <p:bldP spid="28" grpId="0" build="p" animBg="1"/>
      <p:bldP spid="29" grpId="0" build="p" animBg="1"/>
      <p:bldP spid="30" grpId="0" build="p" animBg="1"/>
    </p:bldLst>
  </p:timing>
</p:sld>
</file>

<file path=ppt/slides/slide114.xml><?xml version="1.0" encoding="utf-8"?>
<p:sld xmlns:a="http://schemas.openxmlformats.org/drawingml/2006/main" xmlns:r="http://schemas.openxmlformats.org/officeDocument/2006/relationships" xmlns:p="http://schemas.openxmlformats.org/presentationml/2006/main">
  <p:cSld name="Slide 119&amp;si=119">
    <p:spTree>
      <p:nvGrpSpPr>
        <p:cNvPr id="1" name=""/>
        <p:cNvGrpSpPr/>
        <p:nvPr/>
      </p:nvGrpSpPr>
      <p:grpSpPr>
        <a:xfrm>
          <a:off x="0" y="0"/>
          <a:ext cx="0" cy="0"/>
          <a:chOff x="0" y="0"/>
          <a:chExt cx="0" cy="0"/>
        </a:xfrm>
      </p:grpSpPr>
      <p:sp>
        <p:nvSpPr>
          <p:cNvPr id="2" name="C_4#bc97d21ea.fixed?vja=1&amp;pid=bd9af3e83&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04</a:t>
            </a:r>
            <a:endParaRPr lang="en-US" altLang="zh-CN" sz="7200" dirty="0"/>
          </a:p>
        </p:txBody>
      </p:sp>
      <p:sp>
        <p:nvSpPr>
          <p:cNvPr id="3" name="C_4#bc97d21ea.fixed?vja=1&amp;pid=bd9af3e83&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Writing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Workshop—Reading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Club</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endParaRPr lang="en-US" altLang="zh-CN" sz="4400" dirty="0"/>
          </a:p>
        </p:txBody>
      </p:sp>
      <p:pic>
        <p:nvPicPr>
          <p:cNvPr id="4" name="C_4#bc97d21ea.fixed?vja=1&amp;pid=bd9af3e83&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bc97d21ea.fixed?vja=1&amp;pid=bd9af3e83&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115.xml><?xml version="1.0" encoding="utf-8"?>
<p:sld xmlns:a="http://schemas.openxmlformats.org/drawingml/2006/main" xmlns:r="http://schemas.openxmlformats.org/officeDocument/2006/relationships" xmlns:p="http://schemas.openxmlformats.org/presentationml/2006/main">
  <p:cSld name="Slide 121&amp;si=121">
    <p:spTree>
      <p:nvGrpSpPr>
        <p:cNvPr id="1" name=""/>
        <p:cNvGrpSpPr/>
        <p:nvPr/>
      </p:nvGrpSpPr>
      <p:grpSpPr>
        <a:xfrm>
          <a:off x="0" y="0"/>
          <a:ext cx="0" cy="0"/>
          <a:chOff x="0" y="0"/>
          <a:chExt cx="0" cy="0"/>
        </a:xfrm>
      </p:grpSpPr>
      <p:sp>
        <p:nvSpPr>
          <p:cNvPr id="2" name="QM_6_BD.570_1#f970eb214?vja=1&amp;pid=d5d073641&amp;color=0,0,0&amp;vtp=1&amp;bt=1"/>
          <p:cNvSpPr/>
          <p:nvPr/>
        </p:nvSpPr>
        <p:spPr>
          <a:xfrm>
            <a:off x="722376" y="900000"/>
            <a:ext cx="10753344" cy="4157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[四川绵阳中学2024高二期末]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forgotten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mechanisms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（机制）</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identified.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Jeff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Columbia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endParaRPr lang="en-US" altLang="zh-CN" sz="2000" dirty="0"/>
          </a:p>
        </p:txBody>
      </p:sp>
    </p:spTree>
  </p:cSld>
  <p:clrMapOvr>
    <a:masterClrMapping/>
  </p:clrMapOvr>
  <p:transition>
    <p:fade/>
  </p:transition>
</p:sld>
</file>

<file path=ppt/slides/slide116.xml><?xml version="1.0" encoding="utf-8"?>
<p:sld xmlns:a="http://schemas.openxmlformats.org/drawingml/2006/main" xmlns:r="http://schemas.openxmlformats.org/officeDocument/2006/relationships" xmlns:p="http://schemas.openxmlformats.org/presentationml/2006/main">
  <p:cSld name="Slide 122&amp;si=122">
    <p:spTree>
      <p:nvGrpSpPr>
        <p:cNvPr id="1" name=""/>
        <p:cNvGrpSpPr/>
        <p:nvPr/>
      </p:nvGrpSpPr>
      <p:grpSpPr>
        <a:xfrm>
          <a:off x="0" y="0"/>
          <a:ext cx="0" cy="0"/>
          <a:chOff x="0" y="0"/>
          <a:chExt cx="0" cy="0"/>
        </a:xfrm>
      </p:grpSpPr>
      <p:sp>
        <p:nvSpPr>
          <p:cNvPr id="2" name="QM_6_BD.570_2#f970eb214?vja=1&amp;pid=d5d073641&amp;color=0,0,0&amp;mp=1&amp;vtp=1&amp;bt=1"/>
          <p:cNvSpPr/>
          <p:nvPr/>
        </p:nvSpPr>
        <p:spPr>
          <a:xfrm>
            <a:off x="722376" y="896112"/>
            <a:ext cx="10753344" cy="454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disappeared.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（可旋转的）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（编码）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endParaRPr lang="en-US" altLang="zh-CN" sz="2000" dirty="0"/>
          </a:p>
        </p:txBody>
      </p:sp>
    </p:spTree>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name="Slide 123&amp;si=123">
    <p:spTree>
      <p:nvGrpSpPr>
        <p:cNvPr id="1" name=""/>
        <p:cNvGrpSpPr/>
        <p:nvPr/>
      </p:nvGrpSpPr>
      <p:grpSpPr>
        <a:xfrm>
          <a:off x="0" y="0"/>
          <a:ext cx="0" cy="0"/>
          <a:chOff x="0" y="0"/>
          <a:chExt cx="0" cy="0"/>
        </a:xfrm>
      </p:grpSpPr>
      <p:sp>
        <p:nvSpPr>
          <p:cNvPr id="2" name="QM_6_BD.570_3#f970eb214?vja=1&amp;pid=d5d073641&amp;color=0,0,0&amp;mp=1&amp;vtp=1&amp;bt=1"/>
          <p:cNvSpPr/>
          <p:nvPr/>
        </p:nvSpPr>
        <p:spPr>
          <a:xfrm>
            <a:off x="722376" y="896112"/>
            <a:ext cx="10753344" cy="1490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Massachusetts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Institute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mechanisms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endParaRPr lang="en-US" altLang="zh-CN" sz="2000" dirty="0"/>
          </a:p>
        </p:txBody>
      </p:sp>
      <p:sp>
        <p:nvSpPr>
          <p:cNvPr id="3" name="QM_6_EX.571_1#f970eb214?vja=1&amp;pid=d5d073641&amp;color=0,0,0&amp;vtp=1"/>
          <p:cNvSpPr/>
          <p:nvPr/>
        </p:nvSpPr>
        <p:spPr>
          <a:xfrm>
            <a:off x="722376" y="2420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本文是一篇说明文。文章主要解释了什么是工作记忆以及针对工作记忆为什么会出现错误的一项相关研究的过程以及发现。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8.xml><?xml version="1.0" encoding="utf-8"?>
<p:sld xmlns:a="http://schemas.openxmlformats.org/drawingml/2006/main" xmlns:r="http://schemas.openxmlformats.org/officeDocument/2006/relationships" xmlns:p="http://schemas.openxmlformats.org/presentationml/2006/main">
  <p:cSld name="Slide 124&amp;si=124">
    <p:spTree>
      <p:nvGrpSpPr>
        <p:cNvPr id="1" name=""/>
        <p:cNvGrpSpPr/>
        <p:nvPr/>
      </p:nvGrpSpPr>
      <p:grpSpPr>
        <a:xfrm>
          <a:off x="0" y="0"/>
          <a:ext cx="0" cy="0"/>
          <a:chOff x="0" y="0"/>
          <a:chExt cx="0" cy="0"/>
        </a:xfrm>
      </p:grpSpPr>
      <p:sp>
        <p:nvSpPr>
          <p:cNvPr id="2" name="QC_7_BD.572_1#e0de7d955?vja=1&amp;pid=f970eb21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memory?(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3_1#e0de7d955.bracket?vja=1&amp;pid=f970eb214&amp;color=0,0,0&amp;vpa=251&amp;vtp=1"/>
          <p:cNvSpPr/>
          <p:nvPr/>
        </p:nvSpPr>
        <p:spPr>
          <a:xfrm>
            <a:off x="58246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72_2#e0de7d955.choices?vja=1&amp;pid=f970eb214&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blank.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distinguishing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endParaRPr lang="en-US" altLang="zh-CN" sz="2000" dirty="0"/>
          </a:p>
        </p:txBody>
      </p:sp>
      <p:sp>
        <p:nvSpPr>
          <p:cNvPr id="5" name="QC_7_AS.574_1#e0de7d955?vja=1&amp;pid=f970eb214&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pieces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accessible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problems.”可知，工作记忆的功能是把信息储存起来以用于计划、理解和解决问题等大脑思维使用方面。故选D项。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9.xml><?xml version="1.0" encoding="utf-8"?>
<p:sld xmlns:a="http://schemas.openxmlformats.org/drawingml/2006/main" xmlns:r="http://schemas.openxmlformats.org/officeDocument/2006/relationships" xmlns:p="http://schemas.openxmlformats.org/presentationml/2006/main">
  <p:cSld name="Slide 125&amp;si=125">
    <p:spTree>
      <p:nvGrpSpPr>
        <p:cNvPr id="1" name=""/>
        <p:cNvGrpSpPr/>
        <p:nvPr/>
      </p:nvGrpSpPr>
      <p:grpSpPr>
        <a:xfrm>
          <a:off x="0" y="0"/>
          <a:ext cx="0" cy="0"/>
          <a:chOff x="0" y="0"/>
          <a:chExt cx="0" cy="0"/>
        </a:xfrm>
      </p:grpSpPr>
      <p:sp>
        <p:nvSpPr>
          <p:cNvPr id="2" name="QC_7_BD.575_1#8a1b41493?vja=1&amp;pid=f970eb21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research?(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6_1#8a1b41493.bracket?vja=1&amp;pid=f970eb214&amp;color=0,0,0&amp;vpa=252&amp;vtp=1"/>
          <p:cNvSpPr/>
          <p:nvPr/>
        </p:nvSpPr>
        <p:spPr>
          <a:xfrm>
            <a:off x="70231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575_2#8a1b41493.choices?vja=1&amp;pid=f970eb214&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A.Correcting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wheel.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C.Reporting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D.Figuring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a:t>
            </a:r>
            <a:endParaRPr lang="en-US" altLang="zh-CN" sz="2000" dirty="0"/>
          </a:p>
        </p:txBody>
      </p:sp>
      <p:sp>
        <p:nvSpPr>
          <p:cNvPr id="5" name="QC_7_AS.577_1#8a1b41493?vja=1&amp;pid=f970eb214&amp;color=0,0,0&amp;vtp=1"/>
          <p:cNvSpPr/>
          <p:nvPr/>
        </p:nvSpPr>
        <p:spPr>
          <a:xfrm>
            <a:off x="722376" y="2839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square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remembering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rotatable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wheel.”可知，在这项研究中，猴子的任务是经过训练，通过盯着一个可旋转轮盘上的对应颜色和斑点出现的位置来报告它们应该记住的方块的颜色。</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6_BD.86_1#bde9907f4?vja=1&amp;pid=0cab43e1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Times New Roman" pitchFamily="34" charset="0"/>
                <a:ea typeface="微软雅黑" pitchFamily="34" charset="-122"/>
                <a:cs typeface="Times New Roman" pitchFamily="34" charset="-120"/>
              </a:rPr>
              <a:t>Nervously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whisper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myself”.</a:t>
            </a:r>
            <a:endParaRPr lang="en-US" altLang="zh-CN" sz="2000" dirty="0"/>
          </a:p>
        </p:txBody>
      </p:sp>
      <p:sp>
        <p:nvSpPr>
          <p:cNvPr id="3" name="QB_6_AN.87_1#bde9907f4.blank?vja=1&amp;pid=0cab43e18&amp;color=0,0,0&amp;vpa=47&amp;vtp=1"/>
          <p:cNvSpPr/>
          <p:nvPr/>
        </p:nvSpPr>
        <p:spPr>
          <a:xfrm>
            <a:off x="2157476" y="858013"/>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faced</a:t>
            </a:r>
            <a:endParaRPr lang="en-US" altLang="zh-CN" sz="2000" dirty="0"/>
          </a:p>
        </p:txBody>
      </p:sp>
      <p:sp>
        <p:nvSpPr>
          <p:cNvPr id="4" name="QB_6_AS.88_1#bde9907f4?vja=1&amp;pid=0cab43e18&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句意为：纵然紧张地面对挑战，但我知道我会对自己低声说“做自己”。be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with为固定搭配，意为“面对”，此处在句中作状语，应填faced。</a:t>
            </a:r>
            <a:endParaRPr lang="en-US" altLang="zh-CN" sz="2200" dirty="0"/>
          </a:p>
        </p:txBody>
      </p:sp>
      <p:sp>
        <p:nvSpPr>
          <p:cNvPr id="5" name="QB_6_BD.89_1#b1b9810cd?vja=1&amp;pid=0cab43e18&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himself</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a:t>
            </a:r>
            <a:endParaRPr lang="en-US" altLang="zh-CN" sz="2000" dirty="0"/>
          </a:p>
        </p:txBody>
      </p:sp>
      <p:sp>
        <p:nvSpPr>
          <p:cNvPr id="6" name="QB_6_AN.90_1#b1b9810cd.blank?vja=1&amp;pid=0cab43e18&amp;color=0,0,0&amp;vpa=48&amp;vtp=1"/>
          <p:cNvSpPr/>
          <p:nvPr/>
        </p:nvSpPr>
        <p:spPr>
          <a:xfrm>
            <a:off x="6086539" y="2084959"/>
            <a:ext cx="620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heard</a:t>
            </a:r>
            <a:endParaRPr lang="en-US" altLang="zh-CN" sz="2000" dirty="0"/>
          </a:p>
        </p:txBody>
      </p:sp>
      <p:sp>
        <p:nvSpPr>
          <p:cNvPr id="7" name="QB_6_AS.91_1#b1b9810cd?vja=1&amp;pid=0cab43e18&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提高了声音，以便让别人听见他的话。此处是“make+宾语+宾语补足语”结构，结合句意可知，此处表示“被听到”，动词hear和宾语himself之间是逻辑上的被动关系，故用过去分词作宾语补足语，故填heard。</a:t>
            </a:r>
            <a:endParaRPr lang="en-US" altLang="zh-CN" sz="2200" dirty="0"/>
          </a:p>
        </p:txBody>
      </p:sp>
      <p:sp>
        <p:nvSpPr>
          <p:cNvPr id="8" name="QB_6_BD.92_1#e534d9553?vja=1&amp;pid=0cab43e18&amp;color=0,0,0&amp;vtp=1"/>
          <p:cNvSpPr/>
          <p:nvPr/>
        </p:nvSpPr>
        <p:spPr>
          <a:xfrm>
            <a:off x="722376" y="37382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homesickness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drowned.</a:t>
            </a:r>
            <a:endParaRPr lang="en-US" altLang="zh-CN" sz="2000" dirty="0"/>
          </a:p>
        </p:txBody>
      </p:sp>
      <p:sp>
        <p:nvSpPr>
          <p:cNvPr id="9" name="QB_6_AN.93_1#e534d9553.blank?vja=1&amp;pid=0cab43e18&amp;color=0,0,0&amp;vpa=49&amp;vtp=1"/>
          <p:cNvSpPr/>
          <p:nvPr/>
        </p:nvSpPr>
        <p:spPr>
          <a:xfrm>
            <a:off x="6828854" y="3700145"/>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bent</a:t>
            </a:r>
            <a:endParaRPr lang="en-US" altLang="zh-CN" sz="2000" dirty="0"/>
          </a:p>
        </p:txBody>
      </p:sp>
      <p:sp>
        <p:nvSpPr>
          <p:cNvPr id="10" name="QB_6_AS.94_1#e534d9553?vja=1&amp;pid=0cab43e18&amp;color=0,0,0&amp;vtp=1"/>
          <p:cNvSpPr/>
          <p:nvPr/>
        </p:nvSpPr>
        <p:spPr>
          <a:xfrm>
            <a:off x="722376" y="45383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句意为：举头望明月，低头思故乡。分析句子结构可知，此处与Eyes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raised结构一致，为独立主格结构，Head与bend之间为逻辑上的被动关系，设空处应用过去分词。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20.xml><?xml version="1.0" encoding="utf-8"?>
<p:sld xmlns:a="http://schemas.openxmlformats.org/drawingml/2006/main" xmlns:r="http://schemas.openxmlformats.org/officeDocument/2006/relationships" xmlns:p="http://schemas.openxmlformats.org/presentationml/2006/main">
  <p:cSld name="Slide 126&amp;si=126">
    <p:spTree>
      <p:nvGrpSpPr>
        <p:cNvPr id="1" name=""/>
        <p:cNvGrpSpPr/>
        <p:nvPr/>
      </p:nvGrpSpPr>
      <p:grpSpPr>
        <a:xfrm>
          <a:off x="0" y="0"/>
          <a:ext cx="0" cy="0"/>
          <a:chOff x="0" y="0"/>
          <a:chExt cx="0" cy="0"/>
        </a:xfrm>
      </p:grpSpPr>
      <p:sp>
        <p:nvSpPr>
          <p:cNvPr id="2" name="QC_7_BD.578_1#7e4359e87?vja=1&amp;pid=f970eb21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errors?(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79_1#7e4359e87.bracket?vja=1&amp;pid=f970eb214&amp;color=0,0,0&amp;vpa=253&amp;vtp=1"/>
          <p:cNvSpPr/>
          <p:nvPr/>
        </p:nvSpPr>
        <p:spPr>
          <a:xfrm>
            <a:off x="67834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78_2#7e4359e87.choices?vja=1&amp;pid=f970eb214&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unusual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forgetfulness.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endParaRPr lang="en-US" altLang="zh-CN" sz="2000" dirty="0"/>
          </a:p>
        </p:txBody>
      </p:sp>
      <p:sp>
        <p:nvSpPr>
          <p:cNvPr id="5" name="QC_7_AS.580_1#7e4359e87?vja=1&amp;pid=f970eb214&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细节理解题。根据倒数第二段“The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swap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errors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emerged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report.They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appeared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‘selection’</a:t>
            </a:r>
            <a:r>
              <a:rPr lang="en-US" altLang="zh-CN" sz="2000" dirty="0">
                <a:solidFill>
                  <a:srgbClr val="385723"/>
                </a:solidFill>
                <a:latin typeface="Times New Roman" panose="02020603050405020304" pitchFamily="18" charset="0"/>
                <a:ea typeface="微软雅黑" pitchFamily="34" charset="-122"/>
                <a:cs typeface="Times New Roma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”可知，研究表明，与交换错误相关的大脑反应是在记忆“选择”过程中产生的，即交换错误是记忆选择的结果。故选D项。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1.xml><?xml version="1.0" encoding="utf-8"?>
<p:sld xmlns:a="http://schemas.openxmlformats.org/drawingml/2006/main" xmlns:r="http://schemas.openxmlformats.org/officeDocument/2006/relationships" xmlns:p="http://schemas.openxmlformats.org/presentationml/2006/main">
  <p:cSld name="Slide 127&amp;si=127">
    <p:spTree>
      <p:nvGrpSpPr>
        <p:cNvPr id="1" name=""/>
        <p:cNvGrpSpPr/>
        <p:nvPr/>
      </p:nvGrpSpPr>
      <p:grpSpPr>
        <a:xfrm>
          <a:off x="0" y="0"/>
          <a:ext cx="0" cy="0"/>
          <a:chOff x="0" y="0"/>
          <a:chExt cx="0" cy="0"/>
        </a:xfrm>
      </p:grpSpPr>
      <p:sp>
        <p:nvSpPr>
          <p:cNvPr id="2" name="QC_7_BD.581_1#0503c1a85?vja=1&amp;pid=f970eb21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findings?(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2_1#0503c1a85.bracket?vja=1&amp;pid=f970eb214&amp;color=0,0,0&amp;vpa=254&amp;vtp=1"/>
          <p:cNvSpPr/>
          <p:nvPr/>
        </p:nvSpPr>
        <p:spPr>
          <a:xfrm>
            <a:off x="780116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581_2#0503c1a85.choices?vja=1&amp;pid=f970eb214&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41954" algn="l"/>
                <a:tab pos="5579207" algn="l"/>
                <a:tab pos="829896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Unclear.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Appreciative.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Objective.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.Negative.</a:t>
            </a:r>
            <a:endParaRPr lang="en-US" altLang="zh-CN" sz="2000" dirty="0"/>
          </a:p>
        </p:txBody>
      </p:sp>
      <p:sp>
        <p:nvSpPr>
          <p:cNvPr id="5" name="QC_7_AS.583_1#0503c1a85?vja=1&amp;pid=f970eb214&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推理判断题。根据最后一段中的“‘Everyone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assumed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simpler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explanations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failure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encode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forgetting,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errors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previously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unknown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source,’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Miller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Massachusetts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Institute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Technology.”可知，厄尔·米勒认为这项研究非常酷，它表明工作记忆错误来自一个以前未知的来源。由此可推知，厄尔·米勒对研究发现持赞赏态度。故选B项。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2.xml><?xml version="1.0" encoding="utf-8"?>
<p:sld xmlns:a="http://schemas.openxmlformats.org/drawingml/2006/main" xmlns:r="http://schemas.openxmlformats.org/officeDocument/2006/relationships" xmlns:p="http://schemas.openxmlformats.org/presentationml/2006/main">
  <p:cSld name="Slide 128&amp;si=128">
    <p:spTree>
      <p:nvGrpSpPr>
        <p:cNvPr id="1" name=""/>
        <p:cNvGrpSpPr/>
        <p:nvPr/>
      </p:nvGrpSpPr>
      <p:grpSpPr>
        <a:xfrm>
          <a:off x="0" y="0"/>
          <a:ext cx="0" cy="0"/>
          <a:chOff x="0" y="0"/>
          <a:chExt cx="0" cy="0"/>
        </a:xfrm>
      </p:grpSpPr>
      <p:sp>
        <p:nvSpPr>
          <p:cNvPr id="2" name="QM_6_BD.584_1#83248bd73?vja=1&amp;pid=d5d073641&amp;color=0,0,0&amp;vtp=1&amp;bt=1"/>
          <p:cNvSpPr/>
          <p:nvPr/>
        </p:nvSpPr>
        <p:spPr>
          <a:xfrm>
            <a:off x="722376" y="900000"/>
            <a:ext cx="10753344" cy="5217033"/>
          </a:xfrm>
          <a:prstGeom prst="rect">
            <a:avLst/>
          </a:prstGeom>
          <a:noFill/>
          <a:ln/>
        </p:spPr>
        <p:txBody>
          <a:bodyPr wrap="square" lIns="0" tIns="0" rIns="0" bIns="0" rtlCol="0" anchor="t"/>
          <a:lstStyle/>
          <a:p>
            <a:pPr algn="ctr">
              <a:lnSpc>
                <a:spcPct val="123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[福建厦门双十中学2024高二月考]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frankness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dishonesty.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truth-seeking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self-promoting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candidates,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self-defeating.</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wrongdoers: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résumé</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（简历）,</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（收益）;</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candidate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welfare,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kitchens.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stretch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invariably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fast-paced</a:t>
            </a:r>
            <a:endParaRPr lang="en-US" altLang="zh-CN" sz="2000" dirty="0"/>
          </a:p>
        </p:txBody>
      </p:sp>
    </p:spTree>
  </p:cSld>
  <p:clrMapOvr>
    <a:masterClrMapping/>
  </p:clrMapOvr>
  <p:transition>
    <p:fade/>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84_1#83248bd73?vja=1&amp;pid=d5d073641&amp;color=0,0,0&amp;vtp=1&amp;bt=1">
            <a:extLst>
              <a:ext uri="{FF2B5EF4-FFF2-40B4-BE49-F238E27FC236}">
                <a16:creationId xmlns:a16="http://schemas.microsoft.com/office/drawing/2014/main" id="{3DDEE1BF-F7B4-3598-85E4-832B069B1E10}"/>
              </a:ext>
            </a:extLst>
          </p:cNvPr>
          <p:cNvSpPr/>
          <p:nvPr/>
        </p:nvSpPr>
        <p:spPr>
          <a:xfrm>
            <a:off x="722376" y="900000"/>
            <a:ext cx="10753344" cy="4923155"/>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improbable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candidate”,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prospective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genuine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corporate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honesty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concluded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honesty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smoothly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endParaRPr lang="en-US" altLang="zh-CN" sz="2000" dirty="0"/>
          </a:p>
        </p:txBody>
      </p:sp>
    </p:spTree>
    <p:extLst>
      <p:ext uri="{BB962C8B-B14F-4D97-AF65-F5344CB8AC3E}">
        <p14:creationId xmlns:p14="http://schemas.microsoft.com/office/powerpoint/2010/main" val="1395868728"/>
      </p:ext>
    </p:extLst>
  </p:cSld>
  <p:clrMapOvr>
    <a:masterClrMapping/>
  </p:clrMapOvr>
  <p:transition>
    <p:fade/>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585_1#83248bd73?vja=1&amp;pid=d5d073641&amp;color=0,0,0&amp;vtp=1">
            <a:extLst>
              <a:ext uri="{FF2B5EF4-FFF2-40B4-BE49-F238E27FC236}">
                <a16:creationId xmlns:a16="http://schemas.microsoft.com/office/drawing/2014/main" id="{11CF8990-6360-918B-51D7-722377FE1171}"/>
              </a:ext>
            </a:extLst>
          </p:cNvPr>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本文是一篇议论文，论述了在招聘过程中，公司往往夸大事实，不能准确描述职位的实际内容，但是，在招聘中，最重要的就是诚实，保持诚实可以降低员工离职率并提高员工满意度，这本身就是一种回报。</a:t>
            </a:r>
            <a:endParaRPr lang="en-US" altLang="zh-CN" sz="2000" dirty="0"/>
          </a:p>
        </p:txBody>
      </p:sp>
    </p:spTree>
    <p:extLst>
      <p:ext uri="{BB962C8B-B14F-4D97-AF65-F5344CB8AC3E}">
        <p14:creationId xmlns:p14="http://schemas.microsoft.com/office/powerpoint/2010/main" val="33118841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5.xml><?xml version="1.0" encoding="utf-8"?>
<p:sld xmlns:a="http://schemas.openxmlformats.org/drawingml/2006/main" xmlns:r="http://schemas.openxmlformats.org/officeDocument/2006/relationships" xmlns:p="http://schemas.openxmlformats.org/presentationml/2006/main">
  <p:cSld name="Slide 129&amp;si=129">
    <p:spTree>
      <p:nvGrpSpPr>
        <p:cNvPr id="1" name=""/>
        <p:cNvGrpSpPr/>
        <p:nvPr/>
      </p:nvGrpSpPr>
      <p:grpSpPr>
        <a:xfrm>
          <a:off x="0" y="0"/>
          <a:ext cx="0" cy="0"/>
          <a:chOff x="0" y="0"/>
          <a:chExt cx="0" cy="0"/>
        </a:xfrm>
      </p:grpSpPr>
      <p:sp>
        <p:nvSpPr>
          <p:cNvPr id="2" name="QC_7_BD.586_1#2d62a647d?vja=1&amp;pid=83248bd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87_1#2d62a647d.bracket?vja=1&amp;pid=83248bd73&amp;color=0,0,0&amp;vpa=255&amp;vtp=1"/>
          <p:cNvSpPr/>
          <p:nvPr/>
        </p:nvSpPr>
        <p:spPr>
          <a:xfrm>
            <a:off x="79661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586_2#2d62a647d.choices?vja=1&amp;pid=83248bd7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rule.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comparison.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phenomenon.</a:t>
            </a:r>
            <a:endParaRPr lang="en-US" altLang="zh-CN" sz="2000" dirty="0"/>
          </a:p>
        </p:txBody>
      </p:sp>
      <p:sp>
        <p:nvSpPr>
          <p:cNvPr id="5" name="QC_7_AS.588_1#2d62a647d?vja=1&amp;pid=83248bd73&amp;color=0,0,0&amp;vtp=1"/>
          <p:cNvSpPr/>
          <p:nvPr/>
        </p:nvSpPr>
        <p:spPr>
          <a:xfrm>
            <a:off x="722376" y="2077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文章第一段提出了招聘过程就是坦率和不诚实之间的斗争，第二段阐述了求职者在写简历时，往往会把事实朝着有利于自身形象的方向进行夸大，并给出了leader和enthusiast这两个例子。由此可知，本段引用“领导者”和“热衷者”都是为了进一步解释求职者在写简历时夸大能力和美化自身形象的现象。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6.xml><?xml version="1.0" encoding="utf-8"?>
<p:sld xmlns:a="http://schemas.openxmlformats.org/drawingml/2006/main" xmlns:r="http://schemas.openxmlformats.org/officeDocument/2006/relationships" xmlns:p="http://schemas.openxmlformats.org/presentationml/2006/main">
  <p:cSld name="Slide 130&amp;si=130">
    <p:spTree>
      <p:nvGrpSpPr>
        <p:cNvPr id="1" name=""/>
        <p:cNvGrpSpPr/>
        <p:nvPr/>
      </p:nvGrpSpPr>
      <p:grpSpPr>
        <a:xfrm>
          <a:off x="0" y="0"/>
          <a:ext cx="0" cy="0"/>
          <a:chOff x="0" y="0"/>
          <a:chExt cx="0" cy="0"/>
        </a:xfrm>
      </p:grpSpPr>
      <p:sp>
        <p:nvSpPr>
          <p:cNvPr id="2" name="QC_7_BD.589_1#94b190958?vja=1&amp;pid=83248bd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90_1#94b190958.bracket?vja=1&amp;pid=83248bd73&amp;color=0,0,0&amp;vpa=256&amp;vtp=1"/>
          <p:cNvSpPr/>
          <p:nvPr/>
        </p:nvSpPr>
        <p:spPr>
          <a:xfrm>
            <a:off x="81502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589_2#94b190958.choices?vja=1&amp;pid=83248bd73&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684829" algn="l"/>
                <a:tab pos="5280757" algn="l"/>
                <a:tab pos="79147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Overstate.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Overturn.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Overlook.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.Overestimate.</a:t>
            </a:r>
            <a:endParaRPr lang="en-US" altLang="zh-CN" sz="2000" dirty="0"/>
          </a:p>
        </p:txBody>
      </p:sp>
      <p:sp>
        <p:nvSpPr>
          <p:cNvPr id="5" name="QC_7_AS.591_1#94b190958?vja=1&amp;pid=83248bd73&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词义猜测题。文章第二段解释了求职者夸大能力的现象；结合画线词后的infects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companies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applicants及“The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typical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description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invariably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describes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fast-paced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innovative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definition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exist.”可知，会夸大事实的不仅仅是求职者，公司在选择应聘者时也会提出过高要求，所以夸大事实影响了应聘者和公司双方。故可推知，画线词意为“夸大”，与A项意思相近。故选A项。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7.xml><?xml version="1.0" encoding="utf-8"?>
<p:sld xmlns:a="http://schemas.openxmlformats.org/drawingml/2006/main" xmlns:r="http://schemas.openxmlformats.org/officeDocument/2006/relationships" xmlns:p="http://schemas.openxmlformats.org/presentationml/2006/main">
  <p:cSld name="Slide 131&amp;si=131">
    <p:spTree>
      <p:nvGrpSpPr>
        <p:cNvPr id="1" name=""/>
        <p:cNvGrpSpPr/>
        <p:nvPr/>
      </p:nvGrpSpPr>
      <p:grpSpPr>
        <a:xfrm>
          <a:off x="0" y="0"/>
          <a:ext cx="0" cy="0"/>
          <a:chOff x="0" y="0"/>
          <a:chExt cx="0" cy="0"/>
        </a:xfrm>
      </p:grpSpPr>
      <p:sp>
        <p:nvSpPr>
          <p:cNvPr id="2" name="QC_7_BD.592_1#084ee6738?vja=1&amp;pid=83248bd73&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93_1#084ee6738.bracket?vja=1&amp;pid=83248bd73&amp;color=0,0,0&amp;mp=1&amp;vpa=257&amp;vtp=1"/>
          <p:cNvSpPr/>
          <p:nvPr/>
        </p:nvSpPr>
        <p:spPr>
          <a:xfrm>
            <a:off x="77137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592_2#084ee6738.choices?vja=1&amp;pid=83248bd7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firms.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endParaRPr lang="en-US" altLang="zh-CN" sz="2000" dirty="0"/>
          </a:p>
        </p:txBody>
      </p:sp>
      <p:sp>
        <p:nvSpPr>
          <p:cNvPr id="5" name="QC_7_AS.594_1#084ee6738?vja=1&amp;pid=83248bd73&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细节理解题。根据第四段中的Too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accurate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account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actually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involves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previews以及“One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effective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strategy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video,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typical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like.”可知，公司应该如实告诉求职者职位的实际工作内容。故选A项。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8.xml><?xml version="1.0" encoding="utf-8"?>
<p:sld xmlns:a="http://schemas.openxmlformats.org/drawingml/2006/main" xmlns:r="http://schemas.openxmlformats.org/officeDocument/2006/relationships" xmlns:p="http://schemas.openxmlformats.org/presentationml/2006/main">
  <p:cSld name="Slide 132&amp;si=132">
    <p:spTree>
      <p:nvGrpSpPr>
        <p:cNvPr id="1" name=""/>
        <p:cNvGrpSpPr/>
        <p:nvPr/>
      </p:nvGrpSpPr>
      <p:grpSpPr>
        <a:xfrm>
          <a:off x="0" y="0"/>
          <a:ext cx="0" cy="0"/>
          <a:chOff x="0" y="0"/>
          <a:chExt cx="0" cy="0"/>
        </a:xfrm>
      </p:grpSpPr>
      <p:sp>
        <p:nvSpPr>
          <p:cNvPr id="2" name="QC_7_BD.595_1#8233b4543?vja=1&amp;pid=83248bd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596_1#8233b4543.bracket?vja=1&amp;pid=83248bd73&amp;color=0,0,0&amp;vpa=258&amp;vtp=1"/>
          <p:cNvSpPr/>
          <p:nvPr/>
        </p:nvSpPr>
        <p:spPr>
          <a:xfrm>
            <a:off x="54007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595_2#8233b4543.choices?vja=1&amp;pid=83248bd7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hiring.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talents.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companies.</a:t>
            </a:r>
            <a:endParaRPr lang="en-US" altLang="zh-CN" sz="2000" dirty="0"/>
          </a:p>
        </p:txBody>
      </p:sp>
      <p:sp>
        <p:nvSpPr>
          <p:cNvPr id="5" name="QC_7_AS.597_1#8233b4543?vja=1&amp;pid=83248bd73&amp;color=0,0,0&amp;vtp=1"/>
          <p:cNvSpPr/>
          <p:nvPr/>
        </p:nvSpPr>
        <p:spPr>
          <a:xfrm>
            <a:off x="722376" y="2839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文章第一段提出了招聘过程中普遍存在的一种现象，第二段对这种现象进行了阐述，第三、四段论述了公司的夸大招聘及应该如何在招聘过程中保持诚实，第五段表示诚实招聘是一种回报。综上可知，本文主要论述了在招聘中，公司往往夸大事实，但是在招聘中最重要的就是诚实。B项（如何消除招聘中的谎言）能够概括本文主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9.xml><?xml version="1.0" encoding="utf-8"?>
<p:sld xmlns:a="http://schemas.openxmlformats.org/drawingml/2006/main" xmlns:r="http://schemas.openxmlformats.org/officeDocument/2006/relationships" xmlns:p="http://schemas.openxmlformats.org/presentationml/2006/main">
  <p:cSld name="Slide 134&amp;si=134">
    <p:spTree>
      <p:nvGrpSpPr>
        <p:cNvPr id="1" name=""/>
        <p:cNvGrpSpPr/>
        <p:nvPr/>
      </p:nvGrpSpPr>
      <p:grpSpPr>
        <a:xfrm>
          <a:off x="0" y="0"/>
          <a:ext cx="0" cy="0"/>
          <a:chOff x="0" y="0"/>
          <a:chExt cx="0" cy="0"/>
        </a:xfrm>
      </p:grpSpPr>
      <p:sp>
        <p:nvSpPr>
          <p:cNvPr id="2" name="QM_6_BD.598_1#01a6756ce?vja=1&amp;pid=4e733fdae&amp;color=0,0,0&amp;vtp=1&amp;bt=1"/>
          <p:cNvSpPr/>
          <p:nvPr/>
        </p:nvSpPr>
        <p:spPr>
          <a:xfrm>
            <a:off x="722376" y="896112"/>
            <a:ext cx="10753344" cy="3810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[山东师大附中2025月考]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manager.“Would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feedback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（反馈）?”</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feedback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feel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interview.</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evaluate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began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6_BD.95_1#278d7bb77?vja=1&amp;pid=0cab43e18&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technologies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a:t>
            </a:r>
            <a:endParaRPr lang="en-US" altLang="zh-CN" sz="2000" dirty="0"/>
          </a:p>
        </p:txBody>
      </p:sp>
      <p:sp>
        <p:nvSpPr>
          <p:cNvPr id="3" name="QB_6_AN.96_1#278d7bb77.blank?vja=1&amp;pid=0cab43e18&amp;color=0,0,0&amp;vpa=50&amp;vtp=1"/>
          <p:cNvSpPr/>
          <p:nvPr/>
        </p:nvSpPr>
        <p:spPr>
          <a:xfrm>
            <a:off x="3987292" y="845313"/>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applied</a:t>
            </a:r>
            <a:endParaRPr lang="en-US" altLang="zh-CN" sz="2000" dirty="0"/>
          </a:p>
        </p:txBody>
      </p:sp>
      <p:sp>
        <p:nvSpPr>
          <p:cNvPr id="4" name="QB_6_AS.97_1#278d7bb77?vja=1&amp;pid=0cab43e18&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句意为：随着新技术应用于生产过程，产量已经增加了40%。在With复合结构中，new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technologies与apply之间为逻辑上的被动关系，应使用过去分词作宾语补足语，故填applied。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98_1#01a6756ce?vja=1&amp;pid=4e733fdae&amp;color=0,0,0&amp;vtp=1&amp;bt=1">
            <a:extLst>
              <a:ext uri="{FF2B5EF4-FFF2-40B4-BE49-F238E27FC236}">
                <a16:creationId xmlns:a16="http://schemas.microsoft.com/office/drawing/2014/main" id="{3246F242-2E17-B9F7-4CD4-A8911B25176F}"/>
              </a:ext>
            </a:extLst>
          </p:cNvPr>
          <p:cNvSpPr/>
          <p:nvPr/>
        </p:nvSpPr>
        <p:spPr>
          <a:xfrm>
            <a:off x="722376" y="900000"/>
            <a:ext cx="10753344" cy="3395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Years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interviewing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reading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disappointed.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interviews.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gratitude.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elsewhere,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feedback.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endParaRPr lang="en-US" altLang="zh-CN" sz="2000" dirty="0"/>
          </a:p>
        </p:txBody>
      </p:sp>
      <p:sp>
        <p:nvSpPr>
          <p:cNvPr id="3" name="QM_6_EX.599_1#01a6756ce?vja=1&amp;pid=4e733fdae&amp;color=0,0,0&amp;vtp=1">
            <a:extLst>
              <a:ext uri="{FF2B5EF4-FFF2-40B4-BE49-F238E27FC236}">
                <a16:creationId xmlns:a16="http://schemas.microsoft.com/office/drawing/2014/main" id="{BD2C3599-3C5C-FA07-DC40-A968525156CD}"/>
              </a:ext>
            </a:extLst>
          </p:cNvPr>
          <p:cNvSpPr/>
          <p:nvPr/>
        </p:nvSpPr>
        <p:spPr>
          <a:xfrm>
            <a:off x="722376" y="4338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本文是一篇记叙文。作者通过自己的亲身经历，讲述了在求职过程中获得反馈的重要性。他从一次失败的面试中学会了表达自己的求职动机，并在自己成为面试官后，将这一宝贵经验传递给求职者。</a:t>
            </a:r>
            <a:endParaRPr lang="en-US" altLang="zh-CN" sz="2000" dirty="0"/>
          </a:p>
        </p:txBody>
      </p:sp>
    </p:spTree>
    <p:extLst>
      <p:ext uri="{BB962C8B-B14F-4D97-AF65-F5344CB8AC3E}">
        <p14:creationId xmlns:p14="http://schemas.microsoft.com/office/powerpoint/2010/main" val="19123377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1.xml><?xml version="1.0" encoding="utf-8"?>
<p:sld xmlns:a="http://schemas.openxmlformats.org/drawingml/2006/main" xmlns:r="http://schemas.openxmlformats.org/officeDocument/2006/relationships" xmlns:p="http://schemas.openxmlformats.org/presentationml/2006/main">
  <p:cSld name="Slide 135&amp;si=135">
    <p:spTree>
      <p:nvGrpSpPr>
        <p:cNvPr id="1" name=""/>
        <p:cNvGrpSpPr/>
        <p:nvPr/>
      </p:nvGrpSpPr>
      <p:grpSpPr>
        <a:xfrm>
          <a:off x="0" y="0"/>
          <a:ext cx="0" cy="0"/>
          <a:chOff x="0" y="0"/>
          <a:chExt cx="0" cy="0"/>
        </a:xfrm>
      </p:grpSpPr>
      <p:sp>
        <p:nvSpPr>
          <p:cNvPr id="2" name="QC_7_BD.600_1#8c77554dd.choices?vja=1&amp;pid=01a6756ce&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.congratulation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B.invitation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C.rejection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.complaint</a:t>
            </a:r>
            <a:endParaRPr lang="en-US" altLang="zh-CN" sz="2000" dirty="0"/>
          </a:p>
        </p:txBody>
      </p:sp>
      <p:sp>
        <p:nvSpPr>
          <p:cNvPr id="3" name="QC_7_AN.601_1#8c77554dd.bracket?vja=1&amp;pid=01a6756ce&amp;color=0,0,0&amp;vpa=259&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602_1#8c77554dd?vja=1&amp;pid=01a6756ce&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applied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failed和下文I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frustrated可知，作者求职失败，收到邮件后感到很沮丧，由此可知，作者的求职申请被拒绝了，此处表达作者收到了拒绝的邮件。rejection意为“拒绝”，故选C项。congratulation意为“祝贺”；complaint意为“投诉”。</a:t>
            </a:r>
            <a:endParaRPr lang="en-US" altLang="zh-CN" sz="2200" dirty="0"/>
          </a:p>
        </p:txBody>
      </p:sp>
      <p:sp>
        <p:nvSpPr>
          <p:cNvPr id="5" name="QC_7_BD.603_1#376958fe8.choices?vja=1&amp;pid=01a6756ce&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.requirement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B.suggestion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C.imagination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.motivation</a:t>
            </a:r>
            <a:endParaRPr lang="en-US" altLang="zh-CN" sz="2000" dirty="0"/>
          </a:p>
        </p:txBody>
      </p:sp>
      <p:sp>
        <p:nvSpPr>
          <p:cNvPr id="6" name="QC_7_AN.604_1#376958fe8.bracket?vja=1&amp;pid=01a6756ce&amp;color=0,0,0&amp;vpa=260&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605_1#376958fe8?vja=1&amp;pid=01a6756ce&amp;color=0,0,0&amp;vtp=1"/>
          <p:cNvSpPr/>
          <p:nvPr/>
        </p:nvSpPr>
        <p:spPr>
          <a:xfrm>
            <a:off x="722376" y="29287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fitted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s.”可知，作者只是想找一份在自己家乡的工作，但是没有考虑到这份工作是否是自己感兴趣的，这一点也在面试中体现出来了。结合选项可知，面试官认为作者没有表达他申请该职位的原因。motivation意为“动机”，故选D项。requirement意为“要求”；suggestion意为“建议”；imagination意为“想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32.xml><?xml version="1.0" encoding="utf-8"?>
<p:sld xmlns:a="http://schemas.openxmlformats.org/drawingml/2006/main" xmlns:r="http://schemas.openxmlformats.org/officeDocument/2006/relationships" xmlns:p="http://schemas.openxmlformats.org/presentationml/2006/main">
  <p:cSld name="Slide 136&amp;si=136">
    <p:spTree>
      <p:nvGrpSpPr>
        <p:cNvPr id="1" name=""/>
        <p:cNvGrpSpPr/>
        <p:nvPr/>
      </p:nvGrpSpPr>
      <p:grpSpPr>
        <a:xfrm>
          <a:off x="0" y="0"/>
          <a:ext cx="0" cy="0"/>
          <a:chOff x="0" y="0"/>
          <a:chExt cx="0" cy="0"/>
        </a:xfrm>
      </p:grpSpPr>
      <p:sp>
        <p:nvSpPr>
          <p:cNvPr id="2" name="QC_7_BD.606_1#2bd095cd2.choices?vja=1&amp;pid=01a6756ce&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.tough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B.pleasant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C.frightening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.reasonable</a:t>
            </a:r>
            <a:endParaRPr lang="en-US" altLang="zh-CN" sz="2000" dirty="0"/>
          </a:p>
        </p:txBody>
      </p:sp>
      <p:sp>
        <p:nvSpPr>
          <p:cNvPr id="3" name="QC_7_AN.607_1#2bd095cd2.bracket?vja=1&amp;pid=01a6756ce&amp;color=0,0,0&amp;vpa=261&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608_1#2bd095cd2?vja=1&amp;pid=01a6756ce&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right并结合常识可知，面试官的反馈是正确的，但是听起来却让人不好受。tough意为“艰难的”，故选A项。pleasant意为“令人愉快的”；frightening意为“令人恐惧的”；reasonable意为“合理的”。</a:t>
            </a:r>
            <a:endParaRPr lang="en-US" altLang="zh-CN" sz="2200" dirty="0"/>
          </a:p>
        </p:txBody>
      </p:sp>
      <p:sp>
        <p:nvSpPr>
          <p:cNvPr id="5" name="QC_7_BD.609_1#6bbc3a529.choices?vja=1&amp;pid=01a6756ce&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.nervous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B.enthusiastic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C.relaxed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.embarrassed</a:t>
            </a:r>
            <a:endParaRPr lang="en-US" altLang="zh-CN" sz="2000" dirty="0"/>
          </a:p>
        </p:txBody>
      </p:sp>
      <p:sp>
        <p:nvSpPr>
          <p:cNvPr id="6" name="QC_7_AN.610_1#6bbc3a529.bracket?vja=1&amp;pid=01a6756ce&amp;color=0,0,0&amp;vpa=262&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611_1#6bbc3a529?vja=1&amp;pid=01a6756ce&amp;color=0,0,0&amp;vtp=1"/>
          <p:cNvSpPr/>
          <p:nvPr/>
        </p:nvSpPr>
        <p:spPr>
          <a:xfrm>
            <a:off x="722376" y="2928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fitted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interests和The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capable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可知，作者只考虑到了自己能够胜任这份工作，但是并没有考虑这份工作是否是自己感兴趣的，此处表达作者没有表现出对这份工作的热情。enthusiastic意为“热情的，热衷的”，故选B项。embarrassed意为“尴尬的”。</a:t>
            </a:r>
            <a:endParaRPr lang="en-US" altLang="zh-CN" sz="2200" dirty="0"/>
          </a:p>
        </p:txBody>
      </p:sp>
      <p:sp>
        <p:nvSpPr>
          <p:cNvPr id="8" name="QC_7_BD.612_1#9808dc791.choices?vja=1&amp;pid=01a6756ce&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.introduce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B.abandon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C.display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.pursue</a:t>
            </a:r>
            <a:endParaRPr lang="en-US" altLang="zh-CN" sz="2000" dirty="0"/>
          </a:p>
        </p:txBody>
      </p:sp>
      <p:sp>
        <p:nvSpPr>
          <p:cNvPr id="9" name="QC_7_AN.613_1#9808dc791.bracket?vja=1&amp;pid=01a6756ce&amp;color=0,0,0&amp;vpa=263&amp;vtp=1"/>
          <p:cNvSpPr/>
          <p:nvPr/>
        </p:nvSpPr>
        <p:spPr>
          <a:xfrm>
            <a:off x="1176401" y="4497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614_1#9808dc791?vja=1&amp;pid=01a6756ce&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可知，作者求职失败后得到了一位面试官的反馈，说自己没有考虑工作是否是自己感兴趣的，所以作者决定在之后的求职过程中仔细评估工作机会，并且只去争取那些自己真正感兴趣的职位。pursue意为“追求”，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3.xml><?xml version="1.0" encoding="utf-8"?>
<p:sld xmlns:a="http://schemas.openxmlformats.org/drawingml/2006/main" xmlns:r="http://schemas.openxmlformats.org/officeDocument/2006/relationships" xmlns:p="http://schemas.openxmlformats.org/presentationml/2006/main">
  <p:cSld name="Slide 137&amp;si=137">
    <p:spTree>
      <p:nvGrpSpPr>
        <p:cNvPr id="1" name=""/>
        <p:cNvGrpSpPr/>
        <p:nvPr/>
      </p:nvGrpSpPr>
      <p:grpSpPr>
        <a:xfrm>
          <a:off x="0" y="0"/>
          <a:ext cx="0" cy="0"/>
          <a:chOff x="0" y="0"/>
          <a:chExt cx="0" cy="0"/>
        </a:xfrm>
      </p:grpSpPr>
      <p:sp>
        <p:nvSpPr>
          <p:cNvPr id="2" name="QC_7_BD.615_1#ba805d64d.choices?vja=1&amp;pid=01a6756ce&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.examining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B.stating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C.judging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.instructing</a:t>
            </a:r>
            <a:endParaRPr lang="en-US" altLang="zh-CN" sz="2000" dirty="0"/>
          </a:p>
        </p:txBody>
      </p:sp>
      <p:sp>
        <p:nvSpPr>
          <p:cNvPr id="3" name="QC_7_AN.616_1#ba805d64d.bracket?vja=1&amp;pid=01a6756ce&amp;color=0,0,0&amp;vpa=264&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617_1#ba805d64d?vja=1&amp;pid=01a6756ce&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根据下文clearly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particular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job可知，作者开始在申请中清楚地说明自己想要某份特定工作的原因。state意为“陈述，说明”，故选B项。examine意为“检查”；judge意为“判断”；instruct意为“指导”。</a:t>
            </a:r>
            <a:endParaRPr lang="en-US" altLang="zh-CN" sz="2200" dirty="0"/>
          </a:p>
        </p:txBody>
      </p:sp>
      <p:sp>
        <p:nvSpPr>
          <p:cNvPr id="5" name="QC_7_BD.618_1#78d55a93e.choices?vja=1&amp;pid=01a6756ce&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.found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B.behaved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C.taught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.guided</a:t>
            </a:r>
            <a:endParaRPr lang="en-US" altLang="zh-CN" sz="2000" dirty="0"/>
          </a:p>
        </p:txBody>
      </p:sp>
      <p:sp>
        <p:nvSpPr>
          <p:cNvPr id="6" name="QC_7_AN.619_1#78d55a93e.bracket?vja=1&amp;pid=01a6756ce&amp;color=0,0,0&amp;vpa=265&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20_1#78d55a93e?vja=1&amp;pid=01a6756ce&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interviewing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lab”可知，多年以后，作者发现自己的角色发生了转变，成了面试官。故选A项。</a:t>
            </a:r>
            <a:endParaRPr lang="en-US" altLang="zh-CN" sz="2200" dirty="0"/>
          </a:p>
        </p:txBody>
      </p:sp>
      <p:sp>
        <p:nvSpPr>
          <p:cNvPr id="8" name="QC_7_BD.621_1#b774331ec.choices?vja=1&amp;pid=01a6756ce&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.officials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B.candidates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C.visitors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.employers</a:t>
            </a:r>
            <a:endParaRPr lang="en-US" altLang="zh-CN" sz="2000" dirty="0"/>
          </a:p>
        </p:txBody>
      </p:sp>
      <p:sp>
        <p:nvSpPr>
          <p:cNvPr id="9" name="QC_7_AN.622_1#b774331ec.bracket?vja=1&amp;pid=01a6756ce&amp;color=0,0,0&amp;vpa=266&amp;vtp=1"/>
          <p:cNvSpPr/>
          <p:nvPr/>
        </p:nvSpPr>
        <p:spPr>
          <a:xfrm>
            <a:off x="1176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623_1#b774331ec?vja=1&amp;pid=01a6756ce&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interviewing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lab”及语境可知，作者是在为自己的实验室招聘。candidate意为“申请者，候选人”，故选B项。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4.xml><?xml version="1.0" encoding="utf-8"?>
<p:sld xmlns:a="http://schemas.openxmlformats.org/drawingml/2006/main" xmlns:r="http://schemas.openxmlformats.org/officeDocument/2006/relationships" xmlns:p="http://schemas.openxmlformats.org/presentationml/2006/main">
  <p:cSld name="Slide 138&amp;si=138">
    <p:spTree>
      <p:nvGrpSpPr>
        <p:cNvPr id="1" name=""/>
        <p:cNvGrpSpPr/>
        <p:nvPr/>
      </p:nvGrpSpPr>
      <p:grpSpPr>
        <a:xfrm>
          <a:off x="0" y="0"/>
          <a:ext cx="0" cy="0"/>
          <a:chOff x="0" y="0"/>
          <a:chExt cx="0" cy="0"/>
        </a:xfrm>
      </p:grpSpPr>
      <p:sp>
        <p:nvSpPr>
          <p:cNvPr id="2" name="QC_7_BD.624_1#c1fd25559.choices?vja=1&amp;pid=01a6756ce&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.randomly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B.formally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C.smoothly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.intentionally</a:t>
            </a:r>
            <a:endParaRPr lang="en-US" altLang="zh-CN" sz="2000" dirty="0"/>
          </a:p>
        </p:txBody>
      </p:sp>
      <p:sp>
        <p:nvSpPr>
          <p:cNvPr id="3" name="QC_7_AN.625_1#c1fd25559.bracket?vja=1&amp;pid=01a6756ce&amp;color=0,0,0&amp;vpa=267&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626_1#c1fd25559?vja=1&amp;pid=01a6756ce&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research可知，这位求职者没有事先了解作者的研究，没有为面试做充分的准备，这说明面试进行得不顺利。smoothly意为“顺利地”，故选C项。randomly意为“随机地”；intentionally意为“故意地”。</a:t>
            </a:r>
            <a:endParaRPr lang="en-US" altLang="zh-CN" sz="2200" dirty="0"/>
          </a:p>
        </p:txBody>
      </p:sp>
      <p:sp>
        <p:nvSpPr>
          <p:cNvPr id="5" name="QC_7_BD.627_1#869f86e7e.choices?vja=1&amp;pid=01a6756ce&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advance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average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by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contrast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endParaRPr lang="en-US" altLang="zh-CN" sz="2000" dirty="0"/>
          </a:p>
        </p:txBody>
      </p:sp>
      <p:sp>
        <p:nvSpPr>
          <p:cNvPr id="6" name="QC_7_AN.628_1#869f86e7e.bracket?vja=1&amp;pid=01a6756ce&amp;color=0,0,0&amp;vpa=268&amp;vtp=1"/>
          <p:cNvSpPr/>
          <p:nvPr/>
        </p:nvSpPr>
        <p:spPr>
          <a:xfrm>
            <a:off x="1303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29_1#869f86e7e?vja=1&amp;pid=01a6756ce&amp;color=0,0,0&amp;vtp=1"/>
          <p:cNvSpPr/>
          <p:nvPr/>
        </p:nvSpPr>
        <p:spPr>
          <a:xfrm>
            <a:off x="722376" y="2928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根据语境和常识可知，一个认真的求职者应该在面试前做充分的准备，提前了解与职位相关的各种信息。此处指这位求职者对作者的研究没有提前进行任何阅读。in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advance意为“提前，预先”，故选A项。on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average意为“平均来看”；by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contrast意为“相比之下”；for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free意为“免费”。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35.xml><?xml version="1.0" encoding="utf-8"?>
<p:sld xmlns:a="http://schemas.openxmlformats.org/drawingml/2006/main" xmlns:r="http://schemas.openxmlformats.org/officeDocument/2006/relationships" xmlns:p="http://schemas.openxmlformats.org/presentationml/2006/main">
  <p:cSld name="Slide 139&amp;si=139">
    <p:spTree>
      <p:nvGrpSpPr>
        <p:cNvPr id="1" name=""/>
        <p:cNvGrpSpPr/>
        <p:nvPr/>
      </p:nvGrpSpPr>
      <p:grpSpPr>
        <a:xfrm>
          <a:off x="0" y="0"/>
          <a:ext cx="0" cy="0"/>
          <a:chOff x="0" y="0"/>
          <a:chExt cx="0" cy="0"/>
        </a:xfrm>
      </p:grpSpPr>
      <p:sp>
        <p:nvSpPr>
          <p:cNvPr id="2" name="QC_7_BD.630_1#d87072bc7.choices?vja=1&amp;pid=01a6756ce&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.salary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B.degree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C.award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.position</a:t>
            </a:r>
            <a:endParaRPr lang="en-US" altLang="zh-CN" sz="2000" dirty="0"/>
          </a:p>
        </p:txBody>
      </p:sp>
      <p:sp>
        <p:nvSpPr>
          <p:cNvPr id="3" name="QC_7_AN.631_1#d87072bc7.bracket?vja=1&amp;pid=01a6756ce&amp;color=0,0,0&amp;mp=1&amp;vpa=269&amp;vtp=1"/>
          <p:cNvSpPr/>
          <p:nvPr/>
        </p:nvSpPr>
        <p:spPr>
          <a:xfrm>
            <a:off x="129400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632_1#d87072bc7?vja=1&amp;pid=01a6756ce&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根据上文的interviewing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lab和I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him可知，作者是在面试招聘，此处表示作者告知这位求职者不能为他提供这个职位。position意为“职位”，故选D项。</a:t>
            </a:r>
            <a:endParaRPr lang="en-US" altLang="zh-CN" sz="2200" dirty="0"/>
          </a:p>
        </p:txBody>
      </p:sp>
      <p:sp>
        <p:nvSpPr>
          <p:cNvPr id="5" name="QC_7_BD.633_1#81b43ce52.choices?vja=1&amp;pid=01a6756ce&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.continue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B.serve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C.improve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.participate</a:t>
            </a:r>
            <a:endParaRPr lang="en-US" altLang="zh-CN" sz="2000" dirty="0"/>
          </a:p>
        </p:txBody>
      </p:sp>
      <p:sp>
        <p:nvSpPr>
          <p:cNvPr id="6" name="QC_7_AN.634_1#81b43ce52.bracket?vja=1&amp;pid=01a6756ce&amp;color=0,0,0&amp;vpa=270&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635_1#81b43ce52?vja=1&amp;pid=01a6756ce&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根据语境可知，作者在拒绝求职者后，接着告诉了他一些在未来面试中能做得更好的地方，这是一种帮助对方改进的建设性行为。improve意为“改进，提升”，故选C项。</a:t>
            </a:r>
            <a:endParaRPr lang="en-US" altLang="zh-CN" sz="2200" dirty="0"/>
          </a:p>
        </p:txBody>
      </p:sp>
      <p:sp>
        <p:nvSpPr>
          <p:cNvPr id="8" name="QC_7_BD.636_1#e072635fb.choices?vja=1&amp;pid=01a6756ce&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.conversation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B.adventure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C.negotiation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.journey</a:t>
            </a:r>
            <a:endParaRPr lang="en-US" altLang="zh-CN" sz="2000" dirty="0"/>
          </a:p>
        </p:txBody>
      </p:sp>
      <p:sp>
        <p:nvSpPr>
          <p:cNvPr id="9" name="QC_7_AN.637_1#e072635fb.bracket?vja=1&amp;pid=01a6756ce&amp;color=0,0,0&amp;vpa=271&amp;vtp=1"/>
          <p:cNvSpPr/>
          <p:nvPr/>
        </p:nvSpPr>
        <p:spPr>
          <a:xfrm>
            <a:off x="1303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638_1#e072635fb?vja=1&amp;pid=01a6756ce&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him和I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him可知，作者与求职者在电话里进行了一段交流。conversation意为“交谈，谈话”，故选A项。negotiation意为“谈判”。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36.xml><?xml version="1.0" encoding="utf-8"?>
<p:sld xmlns:a="http://schemas.openxmlformats.org/drawingml/2006/main" xmlns:r="http://schemas.openxmlformats.org/officeDocument/2006/relationships" xmlns:p="http://schemas.openxmlformats.org/presentationml/2006/main">
  <p:cSld name="Slide 140&amp;si=140">
    <p:spTree>
      <p:nvGrpSpPr>
        <p:cNvPr id="1" name=""/>
        <p:cNvGrpSpPr/>
        <p:nvPr/>
      </p:nvGrpSpPr>
      <p:grpSpPr>
        <a:xfrm>
          <a:off x="0" y="0"/>
          <a:ext cx="0" cy="0"/>
          <a:chOff x="0" y="0"/>
          <a:chExt cx="0" cy="0"/>
        </a:xfrm>
      </p:grpSpPr>
      <p:sp>
        <p:nvSpPr>
          <p:cNvPr id="2" name="QC_7_BD.639_1#b6d258feb.choices?vja=1&amp;pid=01a6756ce&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set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aside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ask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.contribute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endParaRPr lang="en-US" altLang="zh-CN" sz="2000" dirty="0"/>
          </a:p>
        </p:txBody>
      </p:sp>
      <p:sp>
        <p:nvSpPr>
          <p:cNvPr id="3" name="QC_7_AN.640_1#b6d258feb.bracket?vja=1&amp;pid=01a6756ce&amp;color=0,0,0&amp;mp=1&amp;vpa=272&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641_1#b6d258feb?vja=1&amp;pid=01a6756ce&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根据上文内容可知，作者当年面试失败时得到了面试官的反馈，通过积极改进后，努力有了收获，后来自己在面试他人的过程中也给面试者提供了反馈，故此处表达作者鼓励自己的学员主动向面试官请求反馈。ask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for意为“请求，要求”，故选B项。set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aside意为“暂时不考虑”；put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off意为“推迟”；contribute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to意为“有助于，促成”。</a:t>
            </a:r>
            <a:endParaRPr lang="en-US" altLang="zh-CN" sz="2200" dirty="0"/>
          </a:p>
        </p:txBody>
      </p:sp>
      <p:sp>
        <p:nvSpPr>
          <p:cNvPr id="5" name="QC_7_BD.642_1#e24bc27b3.choices?vja=1&amp;pid=01a6756ce&amp;color=0,0,0&amp;vtp=1"/>
          <p:cNvSpPr/>
          <p:nvPr/>
        </p:nvSpPr>
        <p:spPr>
          <a:xfrm>
            <a:off x="722376" y="2872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.lack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B.want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C.seek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.dislike</a:t>
            </a:r>
            <a:endParaRPr lang="en-US" altLang="zh-CN" sz="2000" dirty="0"/>
          </a:p>
        </p:txBody>
      </p:sp>
      <p:sp>
        <p:nvSpPr>
          <p:cNvPr id="6" name="QC_7_AN.643_1#e24bc27b3.bracket?vja=1&amp;pid=01a6756ce&amp;color=0,0,0&amp;vpa=273&amp;vtp=1"/>
          <p:cNvSpPr/>
          <p:nvPr/>
        </p:nvSpPr>
        <p:spPr>
          <a:xfrm>
            <a:off x="1303401" y="2872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644_1#e24bc27b3?vja=1&amp;pid=01a6756ce&amp;color=0,0,0&amp;vtp=1"/>
          <p:cNvSpPr/>
          <p:nvPr/>
        </p:nvSpPr>
        <p:spPr>
          <a:xfrm>
            <a:off x="722376" y="32970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根据上文的feedback和下文we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avoid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mistakes可知，要避免犯错，前提是知道自身的不足之处。lack意为“缺乏，缺少”，故选A项。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37.xml><?xml version="1.0" encoding="utf-8"?>
<p:sld xmlns:a="http://schemas.openxmlformats.org/drawingml/2006/main" xmlns:r="http://schemas.openxmlformats.org/officeDocument/2006/relationships" xmlns:p="http://schemas.openxmlformats.org/presentationml/2006/main">
  <p:cSld name="Slide 141&amp;si=141">
    <p:spTree>
      <p:nvGrpSpPr>
        <p:cNvPr id="1" name=""/>
        <p:cNvGrpSpPr/>
        <p:nvPr/>
      </p:nvGrpSpPr>
      <p:grpSpPr>
        <a:xfrm>
          <a:off x="0" y="0"/>
          <a:ext cx="0" cy="0"/>
          <a:chOff x="0" y="0"/>
          <a:chExt cx="0" cy="0"/>
        </a:xfrm>
      </p:grpSpPr>
      <p:sp>
        <p:nvSpPr>
          <p:cNvPr id="2" name="C_3#e8bb26767.fixed?vja=1&amp;pid=f7e73603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05</a:t>
            </a:r>
            <a:endParaRPr lang="en-US" altLang="zh-CN" sz="7200" dirty="0"/>
          </a:p>
        </p:txBody>
      </p:sp>
      <p:sp>
        <p:nvSpPr>
          <p:cNvPr id="3" name="C_3_BD#e8bb26767.fixed?vja=1&amp;pid=f7e736031&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e8bb26767.fixed?vja=1&amp;pid=f7e736031&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建议用时：50分钟</a:t>
            </a:r>
            <a:endParaRPr lang="en-US" altLang="zh-CN" sz="2000" dirty="0"/>
          </a:p>
        </p:txBody>
      </p:sp>
    </p:spTree>
  </p:cSld>
  <p:clrMapOvr>
    <a:masterClrMapping/>
  </p:clrMapOvr>
  <p:transition>
    <p:fade/>
  </p:transition>
</p:sld>
</file>

<file path=ppt/slides/slide138.xml><?xml version="1.0" encoding="utf-8"?>
<p:sld xmlns:a="http://schemas.openxmlformats.org/drawingml/2006/main" xmlns:r="http://schemas.openxmlformats.org/officeDocument/2006/relationships" xmlns:p="http://schemas.openxmlformats.org/presentationml/2006/main">
  <p:cSld name="Slide 143&amp;si=143">
    <p:spTree>
      <p:nvGrpSpPr>
        <p:cNvPr id="1" name=""/>
        <p:cNvGrpSpPr/>
        <p:nvPr/>
      </p:nvGrpSpPr>
      <p:grpSpPr>
        <a:xfrm>
          <a:off x="0" y="0"/>
          <a:ext cx="0" cy="0"/>
          <a:chOff x="0" y="0"/>
          <a:chExt cx="0" cy="0"/>
        </a:xfrm>
      </p:grpSpPr>
      <p:sp>
        <p:nvSpPr>
          <p:cNvPr id="2" name="QM_5_BD.645_1#643894aff?vja=1&amp;pid=126d75758&amp;color=0,0,0&amp;vtp=1&amp;bt=1"/>
          <p:cNvSpPr/>
          <p:nvPr/>
        </p:nvSpPr>
        <p:spPr>
          <a:xfrm>
            <a:off x="722376" y="900000"/>
            <a:ext cx="10753344" cy="5715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[湖南三湘名校教育联盟2024高二期中]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familiar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departure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anticipation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routines.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incredible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enriches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Wollstonecraft,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philosopher,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Scandinavia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Letters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Written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During</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Short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Residence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in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Sweden</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Norway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Denmark</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revolutionised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emotionally.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Wollstonecraft’s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sightseeing,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embraced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unpredictability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45_1#643894aff?vja=1&amp;pid=126d75758&amp;color=0,0,0&amp;vtp=1&amp;bt=1">
            <a:extLst>
              <a:ext uri="{FF2B5EF4-FFF2-40B4-BE49-F238E27FC236}">
                <a16:creationId xmlns:a16="http://schemas.microsoft.com/office/drawing/2014/main" id="{0E228679-B022-63DE-3B46-7B48D6795997}"/>
              </a:ext>
            </a:extLst>
          </p:cNvPr>
          <p:cNvSpPr/>
          <p:nvPr/>
        </p:nvSpPr>
        <p:spPr>
          <a:xfrm>
            <a:off x="722376" y="900000"/>
            <a:ext cx="10753344" cy="4503039"/>
          </a:xfrm>
          <a:prstGeom prst="rect">
            <a:avLst/>
          </a:prstGeom>
          <a:noFill/>
          <a:ln/>
        </p:spPr>
        <p:txBody>
          <a:bodyPr wrap="square" lIns="0" tIns="0" rIns="0" bIns="0" rtlCol="0" anchor="t"/>
          <a:lstStyle/>
          <a:p>
            <a:pPr algn="just">
              <a:lnSpc>
                <a:spcPct val="124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Wollstonecraft’s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Embrace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uncertainty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perspectives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（证实偏差）</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fulfilment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enriching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endParaRPr lang="en-US" altLang="zh-CN" sz="2000" dirty="0"/>
          </a:p>
        </p:txBody>
      </p:sp>
      <p:sp>
        <p:nvSpPr>
          <p:cNvPr id="3" name="QM_5_EX.646_1#643894aff?vja=1&amp;pid=126d75758&amp;color=0,0,0&amp;vtp=1">
            <a:extLst>
              <a:ext uri="{FF2B5EF4-FFF2-40B4-BE49-F238E27FC236}">
                <a16:creationId xmlns:a16="http://schemas.microsoft.com/office/drawing/2014/main" id="{91B58E06-092C-9826-D870-6F1A2B28DBCD}"/>
              </a:ext>
            </a:extLst>
          </p:cNvPr>
          <p:cNvSpPr/>
          <p:nvPr/>
        </p:nvSpPr>
        <p:spPr>
          <a:xfrm>
            <a:off x="722376" y="5442585"/>
            <a:ext cx="10753344" cy="727075"/>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本文是一篇议论文。文章主要论述了人们应该改变自己的旅行方式，让旅行从单纯的娱乐转变为深刻而丰富的体验，并对我们的生活产生持久的影响。</a:t>
            </a:r>
            <a:endParaRPr lang="en-US" altLang="zh-CN" sz="2000" dirty="0"/>
          </a:p>
        </p:txBody>
      </p:sp>
    </p:spTree>
    <p:extLst>
      <p:ext uri="{BB962C8B-B14F-4D97-AF65-F5344CB8AC3E}">
        <p14:creationId xmlns:p14="http://schemas.microsoft.com/office/powerpoint/2010/main" val="9717532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6_BD.98_1#bd9f7c480?vja=1&amp;pid=01db740f6&amp;color=0,0,0&amp;vtp=1&amp;bt=1"/>
          <p:cNvSpPr/>
          <p:nvPr/>
        </p:nvSpPr>
        <p:spPr>
          <a:xfrm>
            <a:off x="722376" y="896112"/>
            <a:ext cx="10753344" cy="530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IQ</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Quotient,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result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IQ.</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Salovey,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you</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IQs,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scores,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difficulty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EQ</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required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endParaRPr lang="en-US" altLang="zh-CN" sz="2000" dirty="0"/>
          </a:p>
        </p:txBody>
      </p:sp>
      <p:sp>
        <p:nvSpPr>
          <p:cNvPr id="3" name="QM_6_AN.99_1#bd9f7c480.blank?vja=1&amp;pid=01db740f6&amp;color=0,0,0&amp;vpa=51&amp;vtp=1"/>
          <p:cNvSpPr/>
          <p:nvPr/>
        </p:nvSpPr>
        <p:spPr>
          <a:xfrm>
            <a:off x="5211064" y="1239012"/>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M_6_AN.100_1#bd9f7c480.blank?vja=1&amp;pid=01db740f6&amp;color=0,0,0&amp;vpa=52&amp;vtp=1"/>
          <p:cNvSpPr/>
          <p:nvPr/>
        </p:nvSpPr>
        <p:spPr>
          <a:xfrm>
            <a:off x="998601" y="2001012"/>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5" name="QM_6_AN.101_1#bd9f7c480.blank?vja=1&amp;pid=01db740f6&amp;color=0,0,0&amp;vpa=53&amp;vtp=1"/>
          <p:cNvSpPr/>
          <p:nvPr/>
        </p:nvSpPr>
        <p:spPr>
          <a:xfrm>
            <a:off x="10290239" y="2369312"/>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employed</a:t>
            </a:r>
            <a:endParaRPr lang="en-US" altLang="zh-CN" sz="2000" dirty="0"/>
          </a:p>
        </p:txBody>
      </p:sp>
      <p:sp>
        <p:nvSpPr>
          <p:cNvPr id="6" name="QM_6_AN.102_1#bd9f7c480.blank?vja=1&amp;pid=01db740f6&amp;color=0,0,0&amp;vpa=54&amp;vtp=1"/>
          <p:cNvSpPr/>
          <p:nvPr/>
        </p:nvSpPr>
        <p:spPr>
          <a:xfrm>
            <a:off x="3656013" y="3525012"/>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connection</a:t>
            </a:r>
            <a:endParaRPr lang="en-US" altLang="zh-CN" sz="2000" dirty="0"/>
          </a:p>
        </p:txBody>
      </p:sp>
      <p:sp>
        <p:nvSpPr>
          <p:cNvPr id="7" name="QM_6_AN.103_1#bd9f7c480.blank?vja=1&amp;pid=01db740f6&amp;color=0,0,0&amp;vpa=55&amp;vtp=1"/>
          <p:cNvSpPr/>
          <p:nvPr/>
        </p:nvSpPr>
        <p:spPr>
          <a:xfrm>
            <a:off x="960501" y="3893312"/>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generally</a:t>
            </a:r>
            <a:endParaRPr lang="en-US" altLang="zh-CN" sz="2000" dirty="0"/>
          </a:p>
        </p:txBody>
      </p:sp>
      <p:sp>
        <p:nvSpPr>
          <p:cNvPr id="8" name="QM_6_AN.104_1#bd9f7c480.blank?vja=1&amp;pid=01db740f6&amp;color=0,0,0&amp;vpa=56&amp;vtp=1"/>
          <p:cNvSpPr/>
          <p:nvPr/>
        </p:nvSpPr>
        <p:spPr>
          <a:xfrm>
            <a:off x="10633139" y="3893312"/>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getting</a:t>
            </a:r>
            <a:endParaRPr lang="en-US" altLang="zh-CN" sz="2000" dirty="0"/>
          </a:p>
        </p:txBody>
      </p:sp>
      <p:sp>
        <p:nvSpPr>
          <p:cNvPr id="9" name="QM_6_AN.105_1#bd9f7c480.blank?vja=1&amp;pid=01db740f6&amp;color=0,0,0&amp;vpa=57&amp;vtp=1"/>
          <p:cNvSpPr/>
          <p:nvPr/>
        </p:nvSpPr>
        <p:spPr>
          <a:xfrm>
            <a:off x="10273856" y="4287012"/>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10" name="QM_6_AN.106_1#bd9f7c480.blank?vja=1&amp;pid=01db740f6&amp;color=0,0,0&amp;vpa=58&amp;vtp=1"/>
          <p:cNvSpPr/>
          <p:nvPr/>
        </p:nvSpPr>
        <p:spPr>
          <a:xfrm>
            <a:off x="3318764" y="4655312"/>
            <a:ext cx="16891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important</a:t>
            </a:r>
            <a:endParaRPr lang="en-US" altLang="zh-CN" sz="2000" dirty="0"/>
          </a:p>
        </p:txBody>
      </p:sp>
      <p:sp>
        <p:nvSpPr>
          <p:cNvPr id="11" name="QM_6_AN.107_1#bd9f7c480.blank?vja=1&amp;pid=01db740f6&amp;color=0,0,0&amp;vpa=59&amp;vtp=1"/>
          <p:cNvSpPr/>
          <p:nvPr/>
        </p:nvSpPr>
        <p:spPr>
          <a:xfrm>
            <a:off x="4692015" y="5430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2" name="QM_6_AN.108_1#bd9f7c480.blank?vja=1&amp;pid=01db740f6&amp;color=0,0,0&amp;vpa=60&amp;vtp=1"/>
          <p:cNvSpPr/>
          <p:nvPr/>
        </p:nvSpPr>
        <p:spPr>
          <a:xfrm>
            <a:off x="4787964" y="5798312"/>
            <a:ext cx="1184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develop</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Effect transition="in" filter="fade">
                                      <p:cBhvr>
                                        <p:cTn id="79" dur="500"/>
                                        <p:tgtEl>
                                          <p:spTgt spid="1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xEl>
                                              <p:pRg st="0" end="0"/>
                                            </p:txEl>
                                          </p:spTgt>
                                        </p:tgtEl>
                                        <p:attrNameLst>
                                          <p:attrName>style.visibility</p:attrName>
                                        </p:attrNameLst>
                                      </p:cBhvr>
                                      <p:to>
                                        <p:strVal val="visible"/>
                                      </p:to>
                                    </p:set>
                                    <p:animEffect transition="in" filter="fade">
                                      <p:cBhvr>
                                        <p:cTn id="8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Lst>
  </p:timing>
</p:sld>
</file>

<file path=ppt/slides/slide140.xml><?xml version="1.0" encoding="utf-8"?>
<p:sld xmlns:a="http://schemas.openxmlformats.org/drawingml/2006/main" xmlns:r="http://schemas.openxmlformats.org/officeDocument/2006/relationships" xmlns:p="http://schemas.openxmlformats.org/presentationml/2006/main">
  <p:cSld name="Slide 144&amp;si=144">
    <p:spTree>
      <p:nvGrpSpPr>
        <p:cNvPr id="1" name=""/>
        <p:cNvGrpSpPr/>
        <p:nvPr/>
      </p:nvGrpSpPr>
      <p:grpSpPr>
        <a:xfrm>
          <a:off x="0" y="0"/>
          <a:ext cx="0" cy="0"/>
          <a:chOff x="0" y="0"/>
          <a:chExt cx="0" cy="0"/>
        </a:xfrm>
      </p:grpSpPr>
      <p:sp>
        <p:nvSpPr>
          <p:cNvPr id="2" name="QC_6_BD.647_1#271d53832?vja=1&amp;pid=643894af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vacation?(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48_1#271d53832.bracket?vja=1&amp;pid=643894aff&amp;color=0,0,0&amp;vpa=274&amp;vtp=1"/>
          <p:cNvSpPr/>
          <p:nvPr/>
        </p:nvSpPr>
        <p:spPr>
          <a:xfrm>
            <a:off x="98393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647_2#271d53832.choices?vja=1&amp;pid=643894aff&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07029" algn="l"/>
                <a:tab pos="5039457" algn="l"/>
                <a:tab pos="80925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Excited.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Inspired.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Disappointed.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.Astonished.</a:t>
            </a:r>
            <a:endParaRPr lang="en-US" altLang="zh-CN" sz="2000" dirty="0"/>
          </a:p>
        </p:txBody>
      </p:sp>
      <p:sp>
        <p:nvSpPr>
          <p:cNvPr id="5" name="QC_6_AS.649_1#271d53832?vja=1&amp;pid=643894aff&amp;color=0,0,0&amp;vtp=1"/>
          <p:cNvSpPr/>
          <p:nvPr/>
        </p:nvSpPr>
        <p:spPr>
          <a:xfrm>
            <a:off x="722376" y="1696847"/>
            <a:ext cx="10753344" cy="1913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departure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anticipation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possibilities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endless.However,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returning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quickly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routines.That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incredible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dream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”可知，旅行出发前人们往往是非常期待的，但当旅行结束回到家，这种兴奋的感觉就会很快消退，仿佛做了一场梦一样，这种描述传递出一种失落的情绪。</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1.xml><?xml version="1.0" encoding="utf-8"?>
<p:sld xmlns:a="http://schemas.openxmlformats.org/drawingml/2006/main" xmlns:r="http://schemas.openxmlformats.org/officeDocument/2006/relationships" xmlns:p="http://schemas.openxmlformats.org/presentationml/2006/main">
  <p:cSld name="Slide 145&amp;si=145">
    <p:spTree>
      <p:nvGrpSpPr>
        <p:cNvPr id="1" name=""/>
        <p:cNvGrpSpPr/>
        <p:nvPr/>
      </p:nvGrpSpPr>
      <p:grpSpPr>
        <a:xfrm>
          <a:off x="0" y="0"/>
          <a:ext cx="0" cy="0"/>
          <a:chOff x="0" y="0"/>
          <a:chExt cx="0" cy="0"/>
        </a:xfrm>
      </p:grpSpPr>
      <p:sp>
        <p:nvSpPr>
          <p:cNvPr id="2" name="QC_6_BD.650_1#b9f9aa341?vja=1&amp;pid=643894af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Wollstonecraft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51_1#b9f9aa341.bracket?vja=1&amp;pid=643894aff&amp;color=0,0,0&amp;vpa=275&amp;vtp=1"/>
          <p:cNvSpPr/>
          <p:nvPr/>
        </p:nvSpPr>
        <p:spPr>
          <a:xfrm>
            <a:off x="964761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650_2#b9f9aa341.choices?vja=1&amp;pid=643894af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plans.</a:t>
            </a:r>
            <a:endParaRPr lang="en-US" altLang="zh-CN" sz="2000" dirty="0"/>
          </a:p>
        </p:txBody>
      </p:sp>
      <p:sp>
        <p:nvSpPr>
          <p:cNvPr id="5" name="QC_6_AS.652_1#b9f9aa341?vja=1&amp;pid=643894aff&amp;color=0,0,0&amp;vtp=1"/>
          <p:cNvSpPr/>
          <p:nvPr/>
        </p:nvSpPr>
        <p:spPr>
          <a:xfrm>
            <a:off x="722376" y="2839847"/>
            <a:ext cx="10753344" cy="1913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推理判断题。第一段最后一句提出疑问：如果它（旅行）能成为一种变革性的体验，丰富我们的生活，那将会怎么样呢?接着第二段举了玛丽·沃斯通克拉夫特的例子，其中“Through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observations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reflections,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revolutionised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emotionally.”体现了旅行对她的改变，由此可推知，第二段中提到玛丽·沃斯通克拉夫特的例子是为了展示旅行的变革性力量。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2.xml><?xml version="1.0" encoding="utf-8"?>
<p:sld xmlns:a="http://schemas.openxmlformats.org/drawingml/2006/main" xmlns:r="http://schemas.openxmlformats.org/officeDocument/2006/relationships" xmlns:p="http://schemas.openxmlformats.org/presentationml/2006/main">
  <p:cSld name="Slide 146&amp;si=146">
    <p:spTree>
      <p:nvGrpSpPr>
        <p:cNvPr id="1" name=""/>
        <p:cNvGrpSpPr/>
        <p:nvPr/>
      </p:nvGrpSpPr>
      <p:grpSpPr>
        <a:xfrm>
          <a:off x="0" y="0"/>
          <a:ext cx="0" cy="0"/>
          <a:chOff x="0" y="0"/>
          <a:chExt cx="0" cy="0"/>
        </a:xfrm>
      </p:grpSpPr>
      <p:sp>
        <p:nvSpPr>
          <p:cNvPr id="2" name="QC_6_BD.653_1#dc2a9bcf9?vja=1&amp;pid=643894af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Wollstonecraft’s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travel?(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54_1#dc2a9bcf9.bracket?vja=1&amp;pid=643894aff&amp;color=0,0,0&amp;vpa=276&amp;vtp=1"/>
          <p:cNvSpPr/>
          <p:nvPr/>
        </p:nvSpPr>
        <p:spPr>
          <a:xfrm>
            <a:off x="9420860"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653_2#dc2a9bcf9.choices?vja=1&amp;pid=643894aff&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territory.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sunshine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miracles,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endParaRPr lang="en-US" altLang="zh-CN" sz="2000" dirty="0"/>
          </a:p>
        </p:txBody>
      </p:sp>
      <p:sp>
        <p:nvSpPr>
          <p:cNvPr id="5" name="QC_6_AS.655_1#dc2a9bcf9?vja=1&amp;pid=643894aff&amp;color=0,0,0&amp;vtp=1"/>
          <p:cNvSpPr/>
          <p:nvPr/>
        </p:nvSpPr>
        <p:spPr>
          <a:xfrm>
            <a:off x="722376" y="2077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内容可知，沃斯通克拉夫特尝试去积极地融入周围的环境，了解当地的风土人情和历史，她欣然接受旅行的不可预测性，允许自己在没有严格计划的情况下进行探索，“地图不等于疆域”表达我们不能仅仅依赖地图来了解一个地方，而要亲自去体验，与沃斯通克拉夫特的旅行方式相符。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3.xml><?xml version="1.0" encoding="utf-8"?>
<p:sld xmlns:a="http://schemas.openxmlformats.org/drawingml/2006/main" xmlns:r="http://schemas.openxmlformats.org/officeDocument/2006/relationships" xmlns:p="http://schemas.openxmlformats.org/presentationml/2006/main">
  <p:cSld name="Slide 147&amp;si=147">
    <p:spTree>
      <p:nvGrpSpPr>
        <p:cNvPr id="1" name=""/>
        <p:cNvGrpSpPr/>
        <p:nvPr/>
      </p:nvGrpSpPr>
      <p:grpSpPr>
        <a:xfrm>
          <a:off x="0" y="0"/>
          <a:ext cx="0" cy="0"/>
          <a:chOff x="0" y="0"/>
          <a:chExt cx="0" cy="0"/>
        </a:xfrm>
      </p:grpSpPr>
      <p:sp>
        <p:nvSpPr>
          <p:cNvPr id="2" name="QC_6_BD.656_1#2e73aaee5?vja=1&amp;pid=643894af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experience?(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657_1#2e73aaee5.bracket?vja=1&amp;pid=643894aff&amp;color=0,0,0&amp;vpa=277&amp;vtp=1"/>
          <p:cNvSpPr/>
          <p:nvPr/>
        </p:nvSpPr>
        <p:spPr>
          <a:xfrm>
            <a:off x="72628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BD.656_2#2e73aaee5.choices?vja=1&amp;pid=643894af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ignore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bias.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perspectives.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enrichment.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endParaRPr lang="en-US" altLang="zh-CN" sz="2000" dirty="0"/>
          </a:p>
        </p:txBody>
      </p:sp>
      <p:sp>
        <p:nvSpPr>
          <p:cNvPr id="5" name="QC_6_AS.658_1#2e73aaee5?vja=1&amp;pid=643894aff&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细节理解题。根据第五段中的“Expose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ourselves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diverse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perspectives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broaden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view.”可知，通过接触多元文化可以拓宽世界观，这是思维模型提升旅行体验的方式之一。故选D项。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4.xml><?xml version="1.0" encoding="utf-8"?>
<p:sld xmlns:a="http://schemas.openxmlformats.org/drawingml/2006/main" xmlns:r="http://schemas.openxmlformats.org/officeDocument/2006/relationships" xmlns:p="http://schemas.openxmlformats.org/presentationml/2006/main">
  <p:cSld name="Slide 149&amp;si=149">
    <p:spTree>
      <p:nvGrpSpPr>
        <p:cNvPr id="1" name=""/>
        <p:cNvGrpSpPr/>
        <p:nvPr/>
      </p:nvGrpSpPr>
      <p:grpSpPr>
        <a:xfrm>
          <a:off x="0" y="0"/>
          <a:ext cx="0" cy="0"/>
          <a:chOff x="0" y="0"/>
          <a:chExt cx="0" cy="0"/>
        </a:xfrm>
      </p:grpSpPr>
      <p:sp>
        <p:nvSpPr>
          <p:cNvPr id="2" name="QM_5_BD.659_1#89ccf4655?vja=1&amp;pid=5c788e71b&amp;color=0,0,0&amp;vtp=1&amp;bt=1"/>
          <p:cNvSpPr/>
          <p:nvPr/>
        </p:nvSpPr>
        <p:spPr>
          <a:xfrm>
            <a:off x="722376" y="900000"/>
            <a:ext cx="10753344" cy="1871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[湖北鄂东南省级示范高中教改联盟2025高二期中联考]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immerse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yourself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browsing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overwhelming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unfriendly.1.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endParaRPr lang="en-US" altLang="zh-CN" sz="2000" dirty="0"/>
          </a:p>
        </p:txBody>
      </p:sp>
      <p:sp>
        <p:nvSpPr>
          <p:cNvPr id="3" name="QM_5_BD.659_2#89ccf4655?sp=1&amp;vja=1&amp;pid=5c788e71b&amp;color=0,0,0&amp;vtp=1"/>
          <p:cNvSpPr/>
          <p:nvPr/>
        </p:nvSpPr>
        <p:spPr>
          <a:xfrm>
            <a:off x="722376" y="2814270"/>
            <a:ext cx="10753344" cy="187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Select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Art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Gallery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Show</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visit.2.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browser,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websites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endParaRPr lang="en-US" altLang="zh-CN" sz="2000" dirty="0"/>
          </a:p>
        </p:txBody>
      </p:sp>
      <p:sp>
        <p:nvSpPr>
          <p:cNvPr id="4" name="QM_5_AN.660_1#89ccf4655.blank?vja=1&amp;pid=5c788e71b&amp;color=0,0,0&amp;vpa=278&amp;vtp=1"/>
          <p:cNvSpPr/>
          <p:nvPr/>
        </p:nvSpPr>
        <p:spPr>
          <a:xfrm>
            <a:off x="2063179" y="2385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5" name="QM_5_AN.661_1#89ccf4655.blank?vja=1&amp;pid=5c788e71b&amp;color=0,0,0&amp;vpa=279&amp;vtp=1"/>
          <p:cNvSpPr/>
          <p:nvPr/>
        </p:nvSpPr>
        <p:spPr>
          <a:xfrm>
            <a:off x="6418390" y="353817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45.xml><?xml version="1.0" encoding="utf-8"?>
<p:sld xmlns:a="http://schemas.openxmlformats.org/drawingml/2006/main" xmlns:r="http://schemas.openxmlformats.org/officeDocument/2006/relationships" xmlns:p="http://schemas.openxmlformats.org/presentationml/2006/main">
  <p:cSld name="Slide 150&amp;si=150">
    <p:spTree>
      <p:nvGrpSpPr>
        <p:cNvPr id="1" name=""/>
        <p:cNvGrpSpPr/>
        <p:nvPr/>
      </p:nvGrpSpPr>
      <p:grpSpPr>
        <a:xfrm>
          <a:off x="0" y="0"/>
          <a:ext cx="0" cy="0"/>
          <a:chOff x="0" y="0"/>
          <a:chExt cx="0" cy="0"/>
        </a:xfrm>
      </p:grpSpPr>
      <p:sp>
        <p:nvSpPr>
          <p:cNvPr id="2" name="QM_5_BD.662_1#89ccf4655?sp=1&amp;vja=1&amp;pid=5c788e71b&amp;color=0,0,0&amp;vtp=1&amp;bt=1"/>
          <p:cNvSpPr/>
          <p:nvPr/>
        </p:nvSpPr>
        <p:spPr>
          <a:xfrm>
            <a:off x="722376" y="900000"/>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Do</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Some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Advance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Research</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（范围）</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appropriate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equip</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yourself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context</a:t>
            </a:r>
            <a:r>
              <a:rPr lang="en-US" altLang="zh-CN" sz="2000" b="0" i="0" dirty="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M_5_BD.662_2#89ccf4655?sp=1&amp;vja=1&amp;pid=5c788e71b&amp;color=0,0,0&amp;vtp=1"/>
          <p:cNvSpPr/>
          <p:nvPr/>
        </p:nvSpPr>
        <p:spPr>
          <a:xfrm>
            <a:off x="722376" y="2433270"/>
            <a:ext cx="10753344" cy="187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Do</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First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Walkthrough</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for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Art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Gallery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Space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Instinctively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（本能地）,</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show.4.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p:txBody>
      </p:sp>
      <p:sp>
        <p:nvSpPr>
          <p:cNvPr id="4" name="QM_5_AN.663_1#89ccf4655.blank?vja=1&amp;pid=5c788e71b&amp;color=0,0,0&amp;vpa=280&amp;vtp=1"/>
          <p:cNvSpPr/>
          <p:nvPr/>
        </p:nvSpPr>
        <p:spPr>
          <a:xfrm>
            <a:off x="1468501" y="1242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5_AN.664_1#89ccf4655.blank?vja=1&amp;pid=5c788e71b&amp;color=0,0,0&amp;vpa=281&amp;vtp=1"/>
          <p:cNvSpPr/>
          <p:nvPr/>
        </p:nvSpPr>
        <p:spPr>
          <a:xfrm>
            <a:off x="3049016" y="391917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46.xml><?xml version="1.0" encoding="utf-8"?>
<p:sld xmlns:a="http://schemas.openxmlformats.org/drawingml/2006/main" xmlns:r="http://schemas.openxmlformats.org/officeDocument/2006/relationships" xmlns:p="http://schemas.openxmlformats.org/presentationml/2006/main">
  <p:cSld name="Slide 151&amp;si=151">
    <p:spTree>
      <p:nvGrpSpPr>
        <p:cNvPr id="1" name=""/>
        <p:cNvGrpSpPr/>
        <p:nvPr/>
      </p:nvGrpSpPr>
      <p:grpSpPr>
        <a:xfrm>
          <a:off x="0" y="0"/>
          <a:ext cx="0" cy="0"/>
          <a:chOff x="0" y="0"/>
          <a:chExt cx="0" cy="0"/>
        </a:xfrm>
      </p:grpSpPr>
      <p:sp>
        <p:nvSpPr>
          <p:cNvPr id="2" name="QM_5_BD.665_1#89ccf4655?sp=1&amp;vja=1&amp;pid=5c788e71b&amp;color=0,0,0&amp;vtp=1&amp;bt=1"/>
          <p:cNvSpPr/>
          <p:nvPr/>
        </p:nvSpPr>
        <p:spPr>
          <a:xfrm>
            <a:off x="722376" y="900000"/>
            <a:ext cx="10753344" cy="2252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Have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More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Focused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Gallery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Visit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take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you.5.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endParaRPr lang="en-US" altLang="zh-CN" sz="2000" dirty="0"/>
          </a:p>
        </p:txBody>
      </p:sp>
      <p:sp>
        <p:nvSpPr>
          <p:cNvPr id="3" name="QM_5_AN.666_1#89ccf4655.blank?vja=1&amp;pid=5c788e71b&amp;color=0,0,0&amp;vpa=282&amp;vtp=1"/>
          <p:cNvSpPr/>
          <p:nvPr/>
        </p:nvSpPr>
        <p:spPr>
          <a:xfrm>
            <a:off x="9523159" y="2004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7.xml><?xml version="1.0" encoding="utf-8"?>
<p:sld xmlns:a="http://schemas.openxmlformats.org/drawingml/2006/main" xmlns:r="http://schemas.openxmlformats.org/officeDocument/2006/relationships" xmlns:p="http://schemas.openxmlformats.org/presentationml/2006/main">
  <p:cSld name="Slide 152&amp;si=152">
    <p:spTree>
      <p:nvGrpSpPr>
        <p:cNvPr id="1" name=""/>
        <p:cNvGrpSpPr/>
        <p:nvPr/>
      </p:nvGrpSpPr>
      <p:grpSpPr>
        <a:xfrm>
          <a:off x="0" y="0"/>
          <a:ext cx="0" cy="0"/>
          <a:chOff x="0" y="0"/>
          <a:chExt cx="0" cy="0"/>
        </a:xfrm>
      </p:grpSpPr>
      <p:sp>
        <p:nvSpPr>
          <p:cNvPr id="2" name="QM_5_BD.667_1#89ccf4655?vja=1&amp;pid=5c788e71b&amp;color=0,0,0&amp;mp=1&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browsers.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navigate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newcomers.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guarantee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updated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newsletter.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endParaRPr lang="en-US" altLang="zh-CN" sz="2000" dirty="0"/>
          </a:p>
        </p:txBody>
      </p:sp>
      <p:sp>
        <p:nvSpPr>
          <p:cNvPr id="3" name="QM_5_EX.668_1#89ccf4655?vja=1&amp;pid=5c788e71b&amp;color=0,0,0&amp;vtp=1"/>
          <p:cNvSpPr/>
          <p:nvPr/>
        </p:nvSpPr>
        <p:spPr>
          <a:xfrm>
            <a:off x="722376" y="3563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本文是一篇说明文。文章主要介绍了艺术爱好者参观美术馆的一些方法，包括选择展览、提前进行研究、首次快速浏览和更专注地多次参观等。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8.xml><?xml version="1.0" encoding="utf-8"?>
<p:sld xmlns:a="http://schemas.openxmlformats.org/drawingml/2006/main" xmlns:r="http://schemas.openxmlformats.org/officeDocument/2006/relationships" xmlns:p="http://schemas.openxmlformats.org/presentationml/2006/main">
  <p:cSld name="Slide 153&amp;si=153">
    <p:spTree>
      <p:nvGrpSpPr>
        <p:cNvPr id="1" name=""/>
        <p:cNvGrpSpPr/>
        <p:nvPr/>
      </p:nvGrpSpPr>
      <p:grpSpPr>
        <a:xfrm>
          <a:off x="0" y="0"/>
          <a:ext cx="0" cy="0"/>
          <a:chOff x="0" y="0"/>
          <a:chExt cx="0" cy="0"/>
        </a:xfrm>
      </p:grpSpPr>
      <p:sp>
        <p:nvSpPr>
          <p:cNvPr id="2" name="QB_6_BD.669_1#f5336dacf?vja=1&amp;pid=89ccf465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70_1#f5336dacf.blank?vja=1&amp;pid=89ccf4655&amp;color=0,0,0&amp;vpa=283&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6_AS.671_1#f5336dacf?vja=1&amp;pid=89ccf4655&amp;color=0,0,0&amp;vtp=1"/>
          <p:cNvSpPr/>
          <p:nvPr/>
        </p:nvSpPr>
        <p:spPr>
          <a:xfrm>
            <a:off x="722376" y="1315847"/>
            <a:ext cx="10753344" cy="1913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上文提到因信息不足、藏品较多、害怕自己不能理解所看到的艺术品，美术馆可能显得“不友好”；空后的“Read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general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guidelines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successfully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gallery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visit.”表明下文介绍了一些参观美术馆的方法。故设空处应承上启下。D项（因此，对于新手来说，学习如何参观美术馆是一项很有用的技能）与上文内容构成因果关系且能自然引出下文，符合语境。故选D项。</a:t>
            </a:r>
            <a:endParaRPr lang="en-US" altLang="zh-CN" sz="2200" dirty="0"/>
          </a:p>
        </p:txBody>
      </p:sp>
      <p:sp>
        <p:nvSpPr>
          <p:cNvPr id="5" name="QB_6_BD.672_1#d63222d5b?vja=1&amp;pid=89ccf4655&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673_1#d63222d5b.blank?vja=1&amp;pid=89ccf4655&amp;color=0,0,0&amp;vpa=284&amp;vtp=1"/>
          <p:cNvSpPr/>
          <p:nvPr/>
        </p:nvSpPr>
        <p:spPr>
          <a:xfrm>
            <a:off x="1036701" y="322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B_6_AS.674_1#d63222d5b?vja=1&amp;pid=89ccf4655&amp;color=0,0,0&amp;vtp=1"/>
          <p:cNvSpPr/>
          <p:nvPr/>
        </p:nvSpPr>
        <p:spPr>
          <a:xfrm>
            <a:off x="722376" y="3690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的小标题可知，本段的主题是“选择一个美术馆展览”。空前提供了选择展览的两种途径：在自己所在的街区里找，或去了解自己打算参观的艺术区。设空处应提供更多的相关途径。B项（你也可以在浏览器上找到不同的美术馆）进一步补充了寻找美术馆的方式，其中的browsers与下文的browser和websites相呼应。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49.xml><?xml version="1.0" encoding="utf-8"?>
<p:sld xmlns:a="http://schemas.openxmlformats.org/drawingml/2006/main" xmlns:r="http://schemas.openxmlformats.org/officeDocument/2006/relationships" xmlns:p="http://schemas.openxmlformats.org/presentationml/2006/main">
  <p:cSld name="Slide 154&amp;si=154">
    <p:spTree>
      <p:nvGrpSpPr>
        <p:cNvPr id="1" name=""/>
        <p:cNvGrpSpPr/>
        <p:nvPr/>
      </p:nvGrpSpPr>
      <p:grpSpPr>
        <a:xfrm>
          <a:off x="0" y="0"/>
          <a:ext cx="0" cy="0"/>
          <a:chOff x="0" y="0"/>
          <a:chExt cx="0" cy="0"/>
        </a:xfrm>
      </p:grpSpPr>
      <p:sp>
        <p:nvSpPr>
          <p:cNvPr id="2" name="QB_6_BD.675_1#fda48e9b2?vja=1&amp;pid=89ccf4655&amp;color=0,0,0&amp;vtp=1&amp;bt=1"/>
          <p:cNvSpPr/>
          <p:nvPr/>
        </p:nvSpPr>
        <p:spPr>
          <a:xfrm>
            <a:off x="722376" y="896113"/>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676_1#fda48e9b2.blank?vja=1&amp;pid=89ccf4655&amp;color=0,0,0&amp;vpa=285&amp;vtp=1"/>
          <p:cNvSpPr/>
          <p:nvPr/>
        </p:nvSpPr>
        <p:spPr>
          <a:xfrm>
            <a:off x="1024001" y="858013"/>
            <a:ext cx="241300"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6_AS.677_1#fda48e9b2?vja=1&amp;pid=89ccf4655&amp;color=0,0,0&amp;vtp=1"/>
          <p:cNvSpPr/>
          <p:nvPr/>
        </p:nvSpPr>
        <p:spPr>
          <a:xfrm>
            <a:off x="722376" y="1296734"/>
            <a:ext cx="10753344" cy="736410"/>
          </a:xfrm>
          <a:prstGeom prst="rect">
            <a:avLst/>
          </a:prstGeom>
          <a:noFill/>
          <a:ln/>
        </p:spPr>
        <p:txBody>
          <a:bodyPr wrap="square" lIns="0" tIns="0" rIns="0" bIns="0" rtlCol="0" anchor="t"/>
          <a:lstStyle/>
          <a:p>
            <a:pPr algn="l">
              <a:lnSpc>
                <a:spcPct val="119000"/>
              </a:lnSpc>
            </a:pPr>
            <a:r>
              <a:rPr lang="en-US" altLang="zh-CN" sz="2200" b="1" i="0" spc="-50" dirty="0">
                <a:solidFill>
                  <a:srgbClr val="639319"/>
                </a:solidFill>
                <a:latin typeface="Times New Roman" pitchFamily="34" charset="0"/>
                <a:ea typeface="微软雅黑" pitchFamily="34" charset="-122"/>
                <a:cs typeface="Times New Roman"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385723"/>
                </a:solidFill>
                <a:latin typeface="Times New Roman" pitchFamily="34" charset="0"/>
                <a:ea typeface="微软雅黑" pitchFamily="34" charset="-122"/>
                <a:cs typeface="Times New Roman" pitchFamily="34" charset="-120"/>
              </a:rPr>
              <a:t>结合本段的小标题和空后的内容可知，本段主要介绍在去参观美术馆之前进行研究的好处。G项（至少进行少量研究以更好地了解艺术家和作品，这是至关重要的）符合段落主旨。故选G项。</a:t>
            </a:r>
            <a:endParaRPr lang="en-US" altLang="zh-CN" sz="2200" spc="-50" dirty="0"/>
          </a:p>
        </p:txBody>
      </p:sp>
      <p:sp>
        <p:nvSpPr>
          <p:cNvPr id="5" name="QB_6_BD.678_1#9be49dd4b?vja=1&amp;pid=89ccf4655&amp;color=0,0,0&amp;vtp=1"/>
          <p:cNvSpPr/>
          <p:nvPr/>
        </p:nvSpPr>
        <p:spPr>
          <a:xfrm>
            <a:off x="722376" y="2427859"/>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679_1#9be49dd4b.blank?vja=1&amp;pid=89ccf4655&amp;color=0,0,0&amp;vpa=286&amp;vtp=1"/>
          <p:cNvSpPr/>
          <p:nvPr/>
        </p:nvSpPr>
        <p:spPr>
          <a:xfrm>
            <a:off x="1036701" y="2389759"/>
            <a:ext cx="227013"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6_AS.680_1#9be49dd4b?vja=1&amp;pid=89ccf4655&amp;color=0,0,0&amp;vtp=1"/>
          <p:cNvSpPr/>
          <p:nvPr/>
        </p:nvSpPr>
        <p:spPr>
          <a:xfrm>
            <a:off x="722376" y="2833434"/>
            <a:ext cx="10753344" cy="1461834"/>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介绍了首次参观美术馆时应采取快速浏览的策略。空前讲到这一策略能让你对展览有一个大致的了解，设空处应承接上文，进一步介绍与这一策略相关的内容。C项（其目的是激发你对所展示内容的兴趣）中的Its指代上文wal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gallery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quickly这一行为。故选C项。</a:t>
            </a:r>
            <a:endParaRPr lang="en-US" altLang="zh-CN" sz="2200" dirty="0"/>
          </a:p>
        </p:txBody>
      </p:sp>
      <p:sp>
        <p:nvSpPr>
          <p:cNvPr id="8" name="QB_6_BD.681_1#f8d75a91c?vja=1&amp;pid=89ccf4655&amp;color=0,0,0&amp;vtp=1"/>
          <p:cNvSpPr/>
          <p:nvPr/>
        </p:nvSpPr>
        <p:spPr>
          <a:xfrm>
            <a:off x="722376" y="4332859"/>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6_AN.682_1#f8d75a91c.blank?vja=1&amp;pid=89ccf4655&amp;color=0,0,0&amp;vpa=287&amp;vtp=1"/>
          <p:cNvSpPr/>
          <p:nvPr/>
        </p:nvSpPr>
        <p:spPr>
          <a:xfrm>
            <a:off x="1024001" y="4294759"/>
            <a:ext cx="241300"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B_6_AS.683_1#f8d75a91c?vja=1&amp;pid=89ccf4655&amp;color=0,0,0&amp;vtp=1"/>
          <p:cNvSpPr/>
          <p:nvPr/>
        </p:nvSpPr>
        <p:spPr>
          <a:xfrm>
            <a:off x="722376" y="4738434"/>
            <a:ext cx="10753344" cy="1461834"/>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后列举了两种具体的欣赏方式：观看并欣赏颜色和形式，或者阅读文字描述并深入了解艺术品的背景。故设空处应能引起下文，介绍与欣赏艺术作品方式有关的内容。A项（你如何去做完全取决于你自己）符合语境，其中的this指代上文的“真正欣赏最先吸引你的艺术作品”这件事。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7_BD.109_1#ae8846efc?vja=1&amp;pid=bd9f7c480&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110_1#ae8846efc.blank?vja=1&amp;pid=bd9f7c480&amp;color=0,0,0&amp;mp=1&amp;vpa=61&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7_AS.111_1#ae8846efc?vja=1&amp;pid=bd9f7c480&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此处应用which引导非限制性定语从句，修饰IQ。</a:t>
            </a:r>
            <a:endParaRPr lang="en-US" altLang="zh-CN" sz="2200" dirty="0"/>
          </a:p>
        </p:txBody>
      </p:sp>
      <p:sp>
        <p:nvSpPr>
          <p:cNvPr id="5" name="QB_7_BD.112_1#6757a1bb8?vja=1&amp;pid=bd9f7c480&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113_1#6757a1bb8.blank?vja=1&amp;pid=bd9f7c480&amp;color=0,0,0&amp;vpa=62&amp;vtp=1"/>
          <p:cNvSpPr/>
          <p:nvPr/>
        </p:nvSpPr>
        <p:spPr>
          <a:xfrm>
            <a:off x="1062101" y="1625600"/>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7" name="QB_7_AS.114_1#6757a1bb8?vja=1&amp;pid=bd9f7c480&amp;color=0,0,0&amp;vtp=1"/>
          <p:cNvSpPr/>
          <p:nvPr/>
        </p:nvSpPr>
        <p:spPr>
          <a:xfrm>
            <a:off x="722376" y="20905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句意为：然而，新的研究表明成功不仅仅归因于高智商。result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意为“因</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发生；由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造成”，故填介词from。</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50.xml><?xml version="1.0" encoding="utf-8"?>
<p:sld xmlns:a="http://schemas.openxmlformats.org/drawingml/2006/main" xmlns:r="http://schemas.openxmlformats.org/officeDocument/2006/relationships" xmlns:p="http://schemas.openxmlformats.org/presentationml/2006/main">
  <p:cSld name="Slide 156&amp;si=156">
    <p:spTree>
      <p:nvGrpSpPr>
        <p:cNvPr id="1" name=""/>
        <p:cNvGrpSpPr/>
        <p:nvPr/>
      </p:nvGrpSpPr>
      <p:grpSpPr>
        <a:xfrm>
          <a:off x="0" y="0"/>
          <a:ext cx="0" cy="0"/>
          <a:chOff x="0" y="0"/>
          <a:chExt cx="0" cy="0"/>
        </a:xfrm>
      </p:grpSpPr>
      <p:sp>
        <p:nvSpPr>
          <p:cNvPr id="2" name="QM_5_BD.684_1#ee2285ac4?vja=1&amp;pid=b680ff0b3&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[黑龙江哈尔滨三中2025高二月考]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perseverance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17-year-old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Thompson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single-parent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Alex</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financial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leaving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extracurricular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these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groceries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supermarket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state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Thankfully,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community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scholarship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Dedicated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free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Alex’s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84_1#ee2285ac4?vja=1&amp;pid=b680ff0b3&amp;color=0,0,0&amp;vtp=1&amp;bt=1">
            <a:extLst>
              <a:ext uri="{FF2B5EF4-FFF2-40B4-BE49-F238E27FC236}">
                <a16:creationId xmlns:a16="http://schemas.microsoft.com/office/drawing/2014/main" id="{EB2ED775-EB56-CBD5-2615-F1E07B0802F6}"/>
              </a:ext>
            </a:extLst>
          </p:cNvPr>
          <p:cNvSpPr/>
          <p:nvPr/>
        </p:nvSpPr>
        <p:spPr>
          <a:xfrm>
            <a:off x="722376" y="900000"/>
            <a:ext cx="10753344" cy="3395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Alex’s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renowned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cutting-edge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workshops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alike.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top-tier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disadvantaged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said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always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M_5_EX.685_1#ee2285ac4?vja=1&amp;pid=b680ff0b3&amp;color=0,0,0&amp;vtp=1">
            <a:extLst>
              <a:ext uri="{FF2B5EF4-FFF2-40B4-BE49-F238E27FC236}">
                <a16:creationId xmlns:a16="http://schemas.microsoft.com/office/drawing/2014/main" id="{6FD5F08D-8AB3-5815-38F2-181DF98E2B39}"/>
              </a:ext>
            </a:extLst>
          </p:cNvPr>
          <p:cNvSpPr/>
          <p:nvPr/>
        </p:nvSpPr>
        <p:spPr>
          <a:xfrm>
            <a:off x="722376" y="4338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本文是一篇记叙文。文章讲述了17岁的亚历克斯·汤普森克服经济和学业困难，通过社区支持和自身努力改变人生的故事。</a:t>
            </a:r>
            <a:endParaRPr lang="en-US" altLang="zh-CN" sz="2000" dirty="0"/>
          </a:p>
        </p:txBody>
      </p:sp>
    </p:spTree>
    <p:extLst>
      <p:ext uri="{BB962C8B-B14F-4D97-AF65-F5344CB8AC3E}">
        <p14:creationId xmlns:p14="http://schemas.microsoft.com/office/powerpoint/2010/main" val="36813056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2.xml><?xml version="1.0" encoding="utf-8"?>
<p:sld xmlns:a="http://schemas.openxmlformats.org/drawingml/2006/main" xmlns:r="http://schemas.openxmlformats.org/officeDocument/2006/relationships" xmlns:p="http://schemas.openxmlformats.org/presentationml/2006/main">
  <p:cSld name="Slide 157&amp;si=157">
    <p:spTree>
      <p:nvGrpSpPr>
        <p:cNvPr id="1" name=""/>
        <p:cNvGrpSpPr/>
        <p:nvPr/>
      </p:nvGrpSpPr>
      <p:grpSpPr>
        <a:xfrm>
          <a:off x="0" y="0"/>
          <a:ext cx="0" cy="0"/>
          <a:chOff x="0" y="0"/>
          <a:chExt cx="0" cy="0"/>
        </a:xfrm>
      </p:grpSpPr>
      <p:sp>
        <p:nvSpPr>
          <p:cNvPr id="2" name="QC_6_BD.686_1#bfd91cef4.choices?vja=1&amp;pid=ee2285ac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.witnessed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B.suffered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C.defeated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.obtained</a:t>
            </a:r>
            <a:endParaRPr lang="en-US" altLang="zh-CN" sz="2000" dirty="0"/>
          </a:p>
        </p:txBody>
      </p:sp>
      <p:sp>
        <p:nvSpPr>
          <p:cNvPr id="3" name="QC_6_AN.687_1#bfd91cef4.bracket?vja=1&amp;pid=ee2285ac4&amp;color=0,0,0&amp;vpa=288&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688_1#bfd91cef4?vja=1&amp;pid=ee2285ac4&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barely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meet”可知，亚历克斯的家庭经济困难，此处指他遭受经济困难之苦。suffer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意为“遭受”，故选B项。witness意为“目击”；defeat意为“打败”；obtain意为“获得”。</a:t>
            </a:r>
            <a:endParaRPr lang="en-US" altLang="zh-CN" sz="2200" dirty="0"/>
          </a:p>
        </p:txBody>
      </p:sp>
      <p:sp>
        <p:nvSpPr>
          <p:cNvPr id="5" name="QC_6_BD.689_1#41f52cd14.choices?vja=1&amp;pid=ee2285ac4&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.rough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B.moderate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C.little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.sufficient</a:t>
            </a:r>
            <a:endParaRPr lang="en-US" altLang="zh-CN" sz="2000" dirty="0"/>
          </a:p>
        </p:txBody>
      </p:sp>
      <p:sp>
        <p:nvSpPr>
          <p:cNvPr id="6" name="QC_6_AN.690_1#41f52cd14.bracket?vja=1&amp;pid=ee2285ac4&amp;color=0,0,0&amp;vpa=289&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691_1#41f52cd14?vja=1&amp;pid=ee2285ac4&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亚历克斯的家庭经济困难，几乎没有钱用于购买教育资源或让亚历克斯参加课外活动，因此此处表示留给教育资源和课外活动的资金空间很小。故选C项。rough意为“粗糙的”；moderate意为“适度的”；sufficient意为“足够的”。</a:t>
            </a:r>
            <a:endParaRPr lang="en-US" altLang="zh-CN" sz="2200" dirty="0"/>
          </a:p>
        </p:txBody>
      </p:sp>
      <p:sp>
        <p:nvSpPr>
          <p:cNvPr id="8" name="QC_6_BD.692_1#162f4be05.choices?vja=1&amp;pid=ee2285ac4&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.budgets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B.punishments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C.disasters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.obstacles</a:t>
            </a:r>
            <a:endParaRPr lang="en-US" altLang="zh-CN" sz="2000" dirty="0"/>
          </a:p>
        </p:txBody>
      </p:sp>
      <p:sp>
        <p:nvSpPr>
          <p:cNvPr id="9" name="QC_6_AN.693_1#162f4be05.bracket?vja=1&amp;pid=ee2285ac4&amp;color=0,0,0&amp;vpa=290&amp;vtp=1"/>
          <p:cNvSpPr/>
          <p:nvPr/>
        </p:nvSpPr>
        <p:spPr>
          <a:xfrm>
            <a:off x="1176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6_AS.694_1#162f4be05?vja=1&amp;pid=ee2285ac4&amp;color=0,0,0&amp;vtp=1"/>
          <p:cNvSpPr/>
          <p:nvPr/>
        </p:nvSpPr>
        <p:spPr>
          <a:xfrm>
            <a:off x="722376" y="4541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可知，亚历克斯家中经济困难，无法为他购买教育资源或让他参加课外活动，这是他学习上的阻碍因素。obstacle意为“障碍”，故选D项。budget意为“预算”；punishment意为“惩罚”；disaster意为“灾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3.xml><?xml version="1.0" encoding="utf-8"?>
<p:sld xmlns:a="http://schemas.openxmlformats.org/drawingml/2006/main" xmlns:r="http://schemas.openxmlformats.org/officeDocument/2006/relationships" xmlns:p="http://schemas.openxmlformats.org/presentationml/2006/main">
  <p:cSld name="Slide 158&amp;si=158">
    <p:spTree>
      <p:nvGrpSpPr>
        <p:cNvPr id="1" name=""/>
        <p:cNvGrpSpPr/>
        <p:nvPr/>
      </p:nvGrpSpPr>
      <p:grpSpPr>
        <a:xfrm>
          <a:off x="0" y="0"/>
          <a:ext cx="0" cy="0"/>
          <a:chOff x="0" y="0"/>
          <a:chExt cx="0" cy="0"/>
        </a:xfrm>
      </p:grpSpPr>
      <p:sp>
        <p:nvSpPr>
          <p:cNvPr id="2" name="QC_6_BD.695_1#119002de6.choices?vja=1&amp;pid=ee2285ac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.sponsored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B.bagged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C.operated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.donated</a:t>
            </a:r>
            <a:endParaRPr lang="en-US" altLang="zh-CN" sz="2000" dirty="0"/>
          </a:p>
        </p:txBody>
      </p:sp>
      <p:sp>
        <p:nvSpPr>
          <p:cNvPr id="3" name="QC_6_AN.696_1#119002de6.bracket?vja=1&amp;pid=ee2285ac4&amp;color=0,0,0&amp;vpa=291&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697_1#119002de6?vja=1&amp;pid=ee2285ac4&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根据下文内容可知，亚历克斯放学后会做一些零工，结合空后的groceries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supermarket和选项可知，此处表示亚历克斯在超市里装食品杂货。bag在此处用作动词，意为“把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装进袋子”，故选B项。sponsor意为“赞助”。</a:t>
            </a:r>
            <a:endParaRPr lang="en-US" altLang="zh-CN" sz="2200" dirty="0"/>
          </a:p>
        </p:txBody>
      </p:sp>
      <p:sp>
        <p:nvSpPr>
          <p:cNvPr id="5" name="QC_6_BD.698_1#86c599164.choices?vja=1&amp;pid=ee2285ac4&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.threatened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B.discovered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C.promoted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.maintained</a:t>
            </a:r>
            <a:endParaRPr lang="en-US" altLang="zh-CN" sz="2000" dirty="0"/>
          </a:p>
        </p:txBody>
      </p:sp>
      <p:sp>
        <p:nvSpPr>
          <p:cNvPr id="6" name="QC_6_AN.699_1#86c599164.bracket?vja=1&amp;pid=ee2285ac4&amp;color=0,0,0&amp;vpa=292&amp;vtp=1"/>
          <p:cNvSpPr/>
          <p:nvPr/>
        </p:nvSpPr>
        <p:spPr>
          <a:xfrm>
            <a:off x="1176401" y="2491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700_1#86c599164?vja=1&amp;pid=ee2285ac4&amp;color=0,0,0&amp;vtp=1"/>
          <p:cNvSpPr/>
          <p:nvPr/>
        </p:nvSpPr>
        <p:spPr>
          <a:xfrm>
            <a:off x="722376" y="29160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up可知，亚历克斯的学习状态受到负面影响，即受到威胁。threaten意为“威胁”，故选A项。promote意为“促进”；maintain意为“维持”。</a:t>
            </a:r>
            <a:endParaRPr lang="en-US" altLang="zh-CN" sz="2200" dirty="0"/>
          </a:p>
        </p:txBody>
      </p:sp>
      <p:sp>
        <p:nvSpPr>
          <p:cNvPr id="8" name="QC_6_BD.701_1#44dc1a1fb.choices?vja=1&amp;pid=ee2285ac4&amp;color=0,0,0&amp;vtp=1"/>
          <p:cNvSpPr/>
          <p:nvPr/>
        </p:nvSpPr>
        <p:spPr>
          <a:xfrm>
            <a:off x="722376" y="3723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.grow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B.slip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C.quit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.appear</a:t>
            </a:r>
            <a:endParaRPr lang="en-US" altLang="zh-CN" sz="2000" dirty="0"/>
          </a:p>
        </p:txBody>
      </p:sp>
      <p:sp>
        <p:nvSpPr>
          <p:cNvPr id="9" name="QC_6_AN.702_1#44dc1a1fb.bracket?vja=1&amp;pid=ee2285ac4&amp;color=0,0,0&amp;vpa=293&amp;vtp=1"/>
          <p:cNvSpPr/>
          <p:nvPr/>
        </p:nvSpPr>
        <p:spPr>
          <a:xfrm>
            <a:off x="1176401" y="3723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703_1#44dc1a1fb?vja=1&amp;pid=ee2285ac4&amp;color=0,0,0&amp;vtp=1"/>
          <p:cNvSpPr/>
          <p:nvPr/>
        </p:nvSpPr>
        <p:spPr>
          <a:xfrm>
            <a:off x="722376" y="41479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根据上文语境和下文中的he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up可知，亚历克斯课余时间一直在打零工，这影响了他的学习状态，此处表示他的成绩开始下滑。slip意为“下滑”，故选B项。</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slip一词多义</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.滑倒，失足；（2）</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.悄悄疾行，溜；（3）</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.下降，退步，变差；（4）</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.陷入，进入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2" end="2"/>
                                            </p:txEl>
                                          </p:spTgt>
                                        </p:tgtEl>
                                        <p:attrNameLst>
                                          <p:attrName>style.visibility</p:attrName>
                                        </p:attrNameLst>
                                      </p:cBhvr>
                                      <p:to>
                                        <p:strVal val="visible"/>
                                      </p:to>
                                    </p:set>
                                    <p:animEffect transition="in" filter="fade">
                                      <p:cBhvr>
                                        <p:cTn id="56"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4.xml><?xml version="1.0" encoding="utf-8"?>
<p:sld xmlns:a="http://schemas.openxmlformats.org/drawingml/2006/main" xmlns:r="http://schemas.openxmlformats.org/officeDocument/2006/relationships" xmlns:p="http://schemas.openxmlformats.org/presentationml/2006/main">
  <p:cSld name="Slide 159&amp;si=159">
    <p:spTree>
      <p:nvGrpSpPr>
        <p:cNvPr id="1" name=""/>
        <p:cNvGrpSpPr/>
        <p:nvPr/>
      </p:nvGrpSpPr>
      <p:grpSpPr>
        <a:xfrm>
          <a:off x="0" y="0"/>
          <a:ext cx="0" cy="0"/>
          <a:chOff x="0" y="0"/>
          <a:chExt cx="0" cy="0"/>
        </a:xfrm>
      </p:grpSpPr>
      <p:sp>
        <p:nvSpPr>
          <p:cNvPr id="2" name="QC_6_BD.704_1#c5169b8be.choices?vja=1&amp;pid=ee2285ac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turned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caught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stepped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endParaRPr lang="en-US" altLang="zh-CN" sz="2000" dirty="0"/>
          </a:p>
        </p:txBody>
      </p:sp>
      <p:sp>
        <p:nvSpPr>
          <p:cNvPr id="3" name="QC_6_AN.705_1#c5169b8be.bracket?vja=1&amp;pid=ee2285ac4&amp;color=0,0,0&amp;vpa=294&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706_1#c5169b8be?vja=1&amp;pid=ee2285ac4&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organisation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scholarship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him.”可知，有一家当地组织为他提供了奖学金，结合语境可知，此处表达社区向亚历克斯施以援手。step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in意为“施以援手”，故选C项。turn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back意为“往回走”；catch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up意为“赶上”；pull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over意为“向路边停靠”。</a:t>
            </a:r>
            <a:endParaRPr lang="en-US" altLang="zh-CN" sz="2200" dirty="0"/>
          </a:p>
        </p:txBody>
      </p:sp>
      <p:sp>
        <p:nvSpPr>
          <p:cNvPr id="5" name="QC_6_BD.707_1#fcb54286a.choices?vja=1&amp;pid=ee2285ac4&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.access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B.response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C.contribution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.permission</a:t>
            </a:r>
            <a:endParaRPr lang="en-US" altLang="zh-CN" sz="2000" dirty="0"/>
          </a:p>
        </p:txBody>
      </p:sp>
      <p:sp>
        <p:nvSpPr>
          <p:cNvPr id="6" name="QC_6_AN.708_1#fcb54286a.bracket?vja=1&amp;pid=ee2285ac4&amp;color=0,0,0&amp;vpa=295&amp;vtp=1"/>
          <p:cNvSpPr/>
          <p:nvPr/>
        </p:nvSpPr>
        <p:spPr>
          <a:xfrm>
            <a:off x="1176401" y="2491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709_1#fcb54286a?vja=1&amp;pid=ee2285ac4&amp;color=0,0,0&amp;vtp=1"/>
          <p:cNvSpPr/>
          <p:nvPr/>
        </p:nvSpPr>
        <p:spPr>
          <a:xfrm>
            <a:off x="722376" y="29160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根据语境可知，社区施以援手后，亚历克斯有了接受教育的机会；结合上文中讲到的亚历克斯的家庭经济困难且缺少教育资源可知，此处表示图书馆为他提供免费获得教育资源的机会。access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to为固定搭配，意为“使用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的机会”，故选A项。response意为“回答”；contribution意为“捐赠”；permission意为“允许”。</a:t>
            </a:r>
            <a:endParaRPr lang="en-US" altLang="zh-CN" sz="2200" dirty="0"/>
          </a:p>
        </p:txBody>
      </p:sp>
      <p:sp>
        <p:nvSpPr>
          <p:cNvPr id="8" name="QC_6_BD.710_1#b5c5fbbb8.choices?vja=1&amp;pid=ee2285ac4&amp;color=0,0,0&amp;vtp=1"/>
          <p:cNvSpPr/>
          <p:nvPr/>
        </p:nvSpPr>
        <p:spPr>
          <a:xfrm>
            <a:off x="722376" y="4485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.economic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B.physical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C.academic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.emotional</a:t>
            </a:r>
            <a:endParaRPr lang="en-US" altLang="zh-CN" sz="2000" dirty="0"/>
          </a:p>
        </p:txBody>
      </p:sp>
      <p:sp>
        <p:nvSpPr>
          <p:cNvPr id="9" name="QC_6_AN.711_1#b5c5fbbb8.bracket?vja=1&amp;pid=ee2285ac4&amp;color=0,0,0&amp;vpa=296&amp;vtp=1"/>
          <p:cNvSpPr/>
          <p:nvPr/>
        </p:nvSpPr>
        <p:spPr>
          <a:xfrm>
            <a:off x="1176401" y="4485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712_1#b5c5fbbb8?vja=1&amp;pid=ee2285ac4&amp;color=0,0,0&amp;vtp=1"/>
          <p:cNvSpPr/>
          <p:nvPr/>
        </p:nvSpPr>
        <p:spPr>
          <a:xfrm>
            <a:off x="722376" y="49099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可知，社区帮助了亚历克斯，一家当地组织给他提供了奖学金，志愿者们给他辅导数学和写作，所以此处表达他的成绩开始好转。academic意为“学业的”，故选C项。economic意为“经济的”；physical意为“身体的”；emotional意为“情感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5.xml><?xml version="1.0" encoding="utf-8"?>
<p:sld xmlns:a="http://schemas.openxmlformats.org/drawingml/2006/main" xmlns:r="http://schemas.openxmlformats.org/officeDocument/2006/relationships" xmlns:p="http://schemas.openxmlformats.org/presentationml/2006/main">
  <p:cSld name="Slide 160&amp;si=160">
    <p:spTree>
      <p:nvGrpSpPr>
        <p:cNvPr id="1" name=""/>
        <p:cNvGrpSpPr/>
        <p:nvPr/>
      </p:nvGrpSpPr>
      <p:grpSpPr>
        <a:xfrm>
          <a:off x="0" y="0"/>
          <a:ext cx="0" cy="0"/>
          <a:chOff x="0" y="0"/>
          <a:chExt cx="0" cy="0"/>
        </a:xfrm>
      </p:grpSpPr>
      <p:sp>
        <p:nvSpPr>
          <p:cNvPr id="2" name="QC_6_BD.713_1#2414e2679.choices?vja=1&amp;pid=ee2285ac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.music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B.drama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C.science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.debate</a:t>
            </a:r>
            <a:endParaRPr lang="en-US" altLang="zh-CN" sz="2000" dirty="0"/>
          </a:p>
        </p:txBody>
      </p:sp>
      <p:sp>
        <p:nvSpPr>
          <p:cNvPr id="3" name="QC_6_AN.714_1#2414e2679.bracket?vja=1&amp;pid=ee2285ac4&amp;color=0,0,0&amp;vpa=297&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AS.715_1#2414e2679?vja=1&amp;pid=ee2285ac4&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enhance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public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critical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skills并结合选项可推知，亚历克斯加入的是辩论俱乐部。故选D项。</a:t>
            </a:r>
            <a:endParaRPr lang="en-US" altLang="zh-CN" sz="2200" dirty="0"/>
          </a:p>
        </p:txBody>
      </p:sp>
      <p:sp>
        <p:nvSpPr>
          <p:cNvPr id="5" name="QC_6_BD.716_1#1abdc0f31.choices?vja=1&amp;pid=ee2285ac4&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.positive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B.permanent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C.different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.opposite</a:t>
            </a:r>
            <a:endParaRPr lang="en-US" altLang="zh-CN" sz="2000" dirty="0"/>
          </a:p>
        </p:txBody>
      </p:sp>
      <p:sp>
        <p:nvSpPr>
          <p:cNvPr id="6" name="QC_6_AN.717_1#1abdc0f31.bracket?vja=1&amp;pid=ee2285ac4&amp;color=0,0,0&amp;vpa=298&amp;vtp=1"/>
          <p:cNvSpPr/>
          <p:nvPr/>
        </p:nvSpPr>
        <p:spPr>
          <a:xfrm>
            <a:off x="1294003"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718_1#1abdc0f31?vja=1&amp;pid=ee2285ac4&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根据语境和下文when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participate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renowned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summer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camp可知，亚历克斯的故事发生了更为积极的转变。positive意为“积极的”，故选A项。permanent意为“永久的”；opposite意为“相反的”。</a:t>
            </a:r>
            <a:endParaRPr lang="en-US" altLang="zh-CN" sz="2200" dirty="0"/>
          </a:p>
        </p:txBody>
      </p:sp>
      <p:sp>
        <p:nvSpPr>
          <p:cNvPr id="8" name="QC_6_BD.719_1#200f04829.choices?vja=1&amp;pid=ee2285ac4&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.accustomed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B.exposed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C.addicted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.related</a:t>
            </a:r>
            <a:endParaRPr lang="en-US" altLang="zh-CN" sz="2000" dirty="0"/>
          </a:p>
        </p:txBody>
      </p:sp>
      <p:sp>
        <p:nvSpPr>
          <p:cNvPr id="9" name="QC_6_AN.720_1#200f04829.bracket?vja=1&amp;pid=ee2285ac4&amp;color=0,0,0&amp;vpa=299&amp;vtp=1"/>
          <p:cNvSpPr/>
          <p:nvPr/>
        </p:nvSpPr>
        <p:spPr>
          <a:xfrm>
            <a:off x="1303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721_1#200f04829?vja=1&amp;pid=ee2285ac4&amp;color=0,0,0&amp;vtp=1"/>
          <p:cNvSpPr/>
          <p:nvPr/>
        </p:nvSpPr>
        <p:spPr>
          <a:xfrm>
            <a:off x="722376" y="41606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根据上文内容和下文cutting-edge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time可知，此处表示亚历克斯在夏令营首次接触了前沿科技。be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exposed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to为固定短语，意为“接触”，故选B项。be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accustomed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to意为“习惯于”；be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to意为“沉迷于”；be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6.xml><?xml version="1.0" encoding="utf-8"?>
<p:sld xmlns:a="http://schemas.openxmlformats.org/drawingml/2006/main" xmlns:r="http://schemas.openxmlformats.org/officeDocument/2006/relationships" xmlns:p="http://schemas.openxmlformats.org/presentationml/2006/main">
  <p:cSld name="Slide 161&amp;si=161">
    <p:spTree>
      <p:nvGrpSpPr>
        <p:cNvPr id="1" name=""/>
        <p:cNvGrpSpPr/>
        <p:nvPr/>
      </p:nvGrpSpPr>
      <p:grpSpPr>
        <a:xfrm>
          <a:off x="0" y="0"/>
          <a:ext cx="0" cy="0"/>
          <a:chOff x="0" y="0"/>
          <a:chExt cx="0" cy="0"/>
        </a:xfrm>
      </p:grpSpPr>
      <p:sp>
        <p:nvSpPr>
          <p:cNvPr id="2" name="QC_6_BD.722_1#9fad8296f.choices?vja=1&amp;pid=ee2285ac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.popularity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B.inspiration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C.difficulty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.complexity</a:t>
            </a:r>
            <a:endParaRPr lang="en-US" altLang="zh-CN" sz="2000" dirty="0"/>
          </a:p>
        </p:txBody>
      </p:sp>
      <p:sp>
        <p:nvSpPr>
          <p:cNvPr id="3" name="QC_6_AN.723_1#9fad8296f.bracket?vja=1&amp;pid=ee2285ac4&amp;color=0,0,0&amp;vpa=300&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724_1#9fad8296f?vja=1&amp;pid=ee2285ac4&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根据语境及下文中的drawing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attention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teachers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alike可知，此处表示亚历克斯创办的编程俱乐部迅速流行起来。popularity意为“流行”，故选A项。inspiration意为“灵感”；complexity意为“复杂性”。</a:t>
            </a:r>
            <a:endParaRPr lang="en-US" altLang="zh-CN" sz="2200" dirty="0"/>
          </a:p>
        </p:txBody>
      </p:sp>
      <p:sp>
        <p:nvSpPr>
          <p:cNvPr id="5" name="QC_6_BD.725_1#b03400543.choices?vja=1&amp;pid=ee2285ac4&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.attentively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B.gratefully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C.eagerly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.casually</a:t>
            </a:r>
            <a:endParaRPr lang="en-US" altLang="zh-CN" sz="2000" dirty="0"/>
          </a:p>
        </p:txBody>
      </p:sp>
      <p:sp>
        <p:nvSpPr>
          <p:cNvPr id="6" name="QC_6_AN.726_1#b03400543.bracket?vja=1&amp;pid=ee2285ac4&amp;color=0,0,0&amp;vpa=301&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727_1#b03400543?vja=1&amp;pid=ee2285ac4&amp;color=0,0,0&amp;vtp=1"/>
          <p:cNvSpPr/>
          <p:nvPr/>
        </p:nvSpPr>
        <p:spPr>
          <a:xfrm>
            <a:off x="722376" y="2928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community’s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ion.”可知，亚历克斯表示在社区的帮助下，他克服了生活中的困难，还找到了自己热爱的事物，由此可推知，亚历克斯是充满感激地说这番话。gratefully意为“感激地”，故选B项。attentively意为“聚精会神地”；eagerly意为“渴望地”；casually意为“随意地”。</a:t>
            </a:r>
            <a:endParaRPr lang="en-US" altLang="zh-CN" sz="2200" dirty="0"/>
          </a:p>
        </p:txBody>
      </p:sp>
      <p:sp>
        <p:nvSpPr>
          <p:cNvPr id="8" name="QC_6_BD.728_1#50367c43e.choices?vja=1&amp;pid=ee2285ac4&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.virtue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B.happiness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C.hope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.fortune</a:t>
            </a:r>
            <a:endParaRPr lang="en-US" altLang="zh-CN" sz="2000" dirty="0"/>
          </a:p>
        </p:txBody>
      </p:sp>
      <p:sp>
        <p:nvSpPr>
          <p:cNvPr id="9" name="QC_6_AN.729_1#50367c43e.bracket?vja=1&amp;pid=ee2285ac4&amp;color=0,0,0&amp;vpa=302&amp;vtp=1"/>
          <p:cNvSpPr/>
          <p:nvPr/>
        </p:nvSpPr>
        <p:spPr>
          <a:xfrm>
            <a:off x="1303401" y="449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730_1#50367c43e?vja=1&amp;pid=ee2285ac4&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passion并结合语境可知，家庭经济困难且缺乏教育资源的亚历克斯在社区的帮助下克服了困难，找到了自己的热爱，所以此处是指希望总是存在的。故选C项。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7.xml><?xml version="1.0" encoding="utf-8"?>
<p:sld xmlns:a="http://schemas.openxmlformats.org/drawingml/2006/main" xmlns:r="http://schemas.openxmlformats.org/officeDocument/2006/relationships" xmlns:p="http://schemas.openxmlformats.org/presentationml/2006/main">
  <p:cSld name="Slide 163&amp;si=163">
    <p:spTree>
      <p:nvGrpSpPr>
        <p:cNvPr id="1" name=""/>
        <p:cNvGrpSpPr/>
        <p:nvPr/>
      </p:nvGrpSpPr>
      <p:grpSpPr>
        <a:xfrm>
          <a:off x="0" y="0"/>
          <a:ext cx="0" cy="0"/>
          <a:chOff x="0" y="0"/>
          <a:chExt cx="0" cy="0"/>
        </a:xfrm>
      </p:grpSpPr>
      <p:sp>
        <p:nvSpPr>
          <p:cNvPr id="2" name="QM_5_BD.731_1#8c4507110?vja=1&amp;pid=6f928663d&amp;color=0,0,0&amp;vtp=1&amp;bt=1"/>
          <p:cNvSpPr/>
          <p:nvPr/>
        </p:nvSpPr>
        <p:spPr>
          <a:xfrm>
            <a:off x="722376" y="900000"/>
            <a:ext cx="10753344" cy="4191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[河南南阳六校联考2025高二月考]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magazine’s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landmark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world’s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addition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design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technology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footprint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（模块化的）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minimise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columns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ginkgo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（银杏）</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module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columns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acoustics,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windows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panels.</a:t>
            </a:r>
            <a:endParaRPr lang="en-US" altLang="zh-CN" sz="2000" dirty="0"/>
          </a:p>
          <a:p>
            <a:pPr algn="just">
              <a:lnSpc>
                <a:spcPct val="125000"/>
              </a:lnSpc>
            </a:pPr>
            <a:endParaRPr lang="en-US" altLang="zh-CN" sz="2000" dirty="0"/>
          </a:p>
        </p:txBody>
      </p:sp>
      <p:sp>
        <p:nvSpPr>
          <p:cNvPr id="3" name="QM_5_AN.732_1#8c4507110.blank?vja=1&amp;pid=6f928663d&amp;color=0,0,0&amp;vpa=303&amp;vtp=1"/>
          <p:cNvSpPr/>
          <p:nvPr/>
        </p:nvSpPr>
        <p:spPr>
          <a:xfrm>
            <a:off x="6338761" y="1611200"/>
            <a:ext cx="727266"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largest</a:t>
            </a:r>
            <a:endParaRPr lang="en-US" altLang="zh-CN" sz="2000" dirty="0"/>
          </a:p>
        </p:txBody>
      </p:sp>
      <p:sp>
        <p:nvSpPr>
          <p:cNvPr id="4" name="QM_5_AN.733_1#8c4507110.blank?vja=1&amp;pid=6f928663d&amp;color=0,0,0&amp;vpa=304&amp;vtp=1"/>
          <p:cNvSpPr/>
          <p:nvPr/>
        </p:nvSpPr>
        <p:spPr>
          <a:xfrm>
            <a:off x="1917764" y="2004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5" name="QM_5_AN.734_1#8c4507110.blank?vja=1&amp;pid=6f928663d&amp;color=0,0,0&amp;vpa=305&amp;vtp=1"/>
          <p:cNvSpPr/>
          <p:nvPr/>
        </p:nvSpPr>
        <p:spPr>
          <a:xfrm>
            <a:off x="2919222" y="2385900"/>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focuses</a:t>
            </a:r>
            <a:endParaRPr lang="en-US" altLang="zh-CN" sz="2000" dirty="0"/>
          </a:p>
        </p:txBody>
      </p:sp>
      <p:sp>
        <p:nvSpPr>
          <p:cNvPr id="6" name="QM_5_AN.735_1#8c4507110.blank?vja=1&amp;pid=6f928663d&amp;color=0,0,0&amp;vpa=306&amp;vtp=1"/>
          <p:cNvSpPr/>
          <p:nvPr/>
        </p:nvSpPr>
        <p:spPr>
          <a:xfrm>
            <a:off x="998601" y="2766900"/>
            <a:ext cx="1057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reduce</a:t>
            </a:r>
            <a:endParaRPr lang="en-US" altLang="zh-CN" sz="2000" dirty="0"/>
          </a:p>
        </p:txBody>
      </p:sp>
      <p:sp>
        <p:nvSpPr>
          <p:cNvPr id="7" name="QM_5_AN.736_1#8c4507110.blank?vja=1&amp;pid=6f928663d&amp;color=0,0,0&amp;vpa=307&amp;vtp=1"/>
          <p:cNvSpPr/>
          <p:nvPr/>
        </p:nvSpPr>
        <p:spPr>
          <a:xfrm>
            <a:off x="8902319" y="3147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8" name="QM_5_AN.737_1#8c4507110.blank?vja=1&amp;pid=6f928663d&amp;color=0,0,0&amp;vpa=308&amp;vtp=1"/>
          <p:cNvSpPr/>
          <p:nvPr/>
        </p:nvSpPr>
        <p:spPr>
          <a:xfrm>
            <a:off x="4217924" y="3897200"/>
            <a:ext cx="1198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appearance</a:t>
            </a:r>
            <a:endParaRPr lang="en-US" altLang="zh-CN" sz="2000" dirty="0"/>
          </a:p>
        </p:txBody>
      </p:sp>
      <p:sp>
        <p:nvSpPr>
          <p:cNvPr id="9" name="QM_5_AN.738_1#8c4507110.blank?vja=1&amp;pid=6f928663d&amp;color=0,0,0&amp;vpa=309&amp;vtp=1"/>
          <p:cNvSpPr/>
          <p:nvPr/>
        </p:nvSpPr>
        <p:spPr>
          <a:xfrm>
            <a:off x="985901" y="4671900"/>
            <a:ext cx="1338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adjusted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31_1#8c4507110?vja=1&amp;pid=6f928663d&amp;color=0,0,0&amp;vtp=1&amp;bt=1">
            <a:extLst>
              <a:ext uri="{FF2B5EF4-FFF2-40B4-BE49-F238E27FC236}">
                <a16:creationId xmlns:a16="http://schemas.microsoft.com/office/drawing/2014/main" id="{4ACD5560-4212-6421-9D0C-4129D7486678}"/>
              </a:ext>
            </a:extLst>
          </p:cNvPr>
          <p:cNvSpPr/>
          <p:nvPr/>
        </p:nvSpPr>
        <p:spPr>
          <a:xfrm>
            <a:off x="722376" y="900000"/>
            <a:ext cx="10753344" cy="3014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engagement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creating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nature.10.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endParaRPr lang="en-US" altLang="zh-CN" sz="2000" dirty="0"/>
          </a:p>
        </p:txBody>
      </p:sp>
      <p:sp>
        <p:nvSpPr>
          <p:cNvPr id="3" name="QM_5_EX.742_1#8c4507110?vja=1&amp;pid=6f928663d&amp;color=0,0,0&amp;vtp=1">
            <a:extLst>
              <a:ext uri="{FF2B5EF4-FFF2-40B4-BE49-F238E27FC236}">
                <a16:creationId xmlns:a16="http://schemas.microsoft.com/office/drawing/2014/main" id="{7C219344-BDD8-DEF2-5D91-B947D8332BFA}"/>
              </a:ext>
            </a:extLst>
          </p:cNvPr>
          <p:cNvSpPr/>
          <p:nvPr/>
        </p:nvSpPr>
        <p:spPr>
          <a:xfrm>
            <a:off x="722376" y="3957447"/>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北京城市图书馆入选《时代周刊》2025年度全球100佳旅行目的地榜单，成为北京市首个获此殊荣的文化地标，并详细介绍了图书馆的设计理念、设施及其在文化交流和社区参与方面的作用。</a:t>
            </a:r>
            <a:endParaRPr lang="en-US" altLang="zh-CN" sz="2000" dirty="0"/>
          </a:p>
        </p:txBody>
      </p:sp>
      <p:sp>
        <p:nvSpPr>
          <p:cNvPr id="4" name="QM_5_AN.739_1#8c4507110.blank?vja=1&amp;pid=6f928663d&amp;color=0,0,0&amp;vpa=310&amp;vtp=1">
            <a:extLst>
              <a:ext uri="{FF2B5EF4-FFF2-40B4-BE49-F238E27FC236}">
                <a16:creationId xmlns:a16="http://schemas.microsoft.com/office/drawing/2014/main" id="{20B6D48E-5EDD-4EBC-66B9-E410708A5327}"/>
              </a:ext>
            </a:extLst>
          </p:cNvPr>
          <p:cNvSpPr/>
          <p:nvPr/>
        </p:nvSpPr>
        <p:spPr>
          <a:xfrm>
            <a:off x="7433374" y="1611200"/>
            <a:ext cx="1154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integrating</a:t>
            </a:r>
            <a:endParaRPr lang="en-US" altLang="zh-CN" sz="2000" dirty="0"/>
          </a:p>
        </p:txBody>
      </p:sp>
      <p:sp>
        <p:nvSpPr>
          <p:cNvPr id="5" name="QM_5_AN.740_1#8c4507110.blank?vja=1&amp;pid=6f928663d&amp;color=0,0,0&amp;vpa=311&amp;vtp=1">
            <a:extLst>
              <a:ext uri="{FF2B5EF4-FFF2-40B4-BE49-F238E27FC236}">
                <a16:creationId xmlns:a16="http://schemas.microsoft.com/office/drawing/2014/main" id="{483D45FC-2BF5-11FD-B9F2-C5381F1F7BFB}"/>
              </a:ext>
            </a:extLst>
          </p:cNvPr>
          <p:cNvSpPr/>
          <p:nvPr/>
        </p:nvSpPr>
        <p:spPr>
          <a:xfrm>
            <a:off x="11052239" y="2385900"/>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6" name="QM_5_AN.741_1#8c4507110.blank?vja=1&amp;pid=6f928663d&amp;color=0,0,0&amp;vpa=312&amp;vtp=1">
            <a:extLst>
              <a:ext uri="{FF2B5EF4-FFF2-40B4-BE49-F238E27FC236}">
                <a16:creationId xmlns:a16="http://schemas.microsoft.com/office/drawing/2014/main" id="{340A624D-7808-F713-121F-3FF0951C0E52}"/>
              </a:ext>
            </a:extLst>
          </p:cNvPr>
          <p:cNvSpPr/>
          <p:nvPr/>
        </p:nvSpPr>
        <p:spPr>
          <a:xfrm>
            <a:off x="7666990" y="2766900"/>
            <a:ext cx="211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Tree>
    <p:extLst>
      <p:ext uri="{BB962C8B-B14F-4D97-AF65-F5344CB8AC3E}">
        <p14:creationId xmlns:p14="http://schemas.microsoft.com/office/powerpoint/2010/main" val="4359019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159.xml><?xml version="1.0" encoding="utf-8"?>
<p:sld xmlns:a="http://schemas.openxmlformats.org/drawingml/2006/main" xmlns:r="http://schemas.openxmlformats.org/officeDocument/2006/relationships" xmlns:p="http://schemas.openxmlformats.org/presentationml/2006/main">
  <p:cSld name="Slide 164&amp;si=164">
    <p:spTree>
      <p:nvGrpSpPr>
        <p:cNvPr id="1" name=""/>
        <p:cNvGrpSpPr/>
        <p:nvPr/>
      </p:nvGrpSpPr>
      <p:grpSpPr>
        <a:xfrm>
          <a:off x="0" y="0"/>
          <a:ext cx="0" cy="0"/>
          <a:chOff x="0" y="0"/>
          <a:chExt cx="0" cy="0"/>
        </a:xfrm>
      </p:grpSpPr>
      <p:sp>
        <p:nvSpPr>
          <p:cNvPr id="2" name="QB_6_BD.743_1#5d3a427f8?vja=1&amp;pid=8c450711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744_1#5d3a427f8.blank?vja=1&amp;pid=8c4507110&amp;color=0,0,0&amp;vpa=313&amp;vtp=1"/>
          <p:cNvSpPr/>
          <p:nvPr/>
        </p:nvSpPr>
        <p:spPr>
          <a:xfrm>
            <a:off x="1036701" y="845313"/>
            <a:ext cx="727266"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largest</a:t>
            </a:r>
            <a:endParaRPr lang="en-US" altLang="zh-CN" sz="2000" dirty="0"/>
          </a:p>
        </p:txBody>
      </p:sp>
      <p:sp>
        <p:nvSpPr>
          <p:cNvPr id="4" name="QB_6_AS.745_1#5d3a427f8?vja=1&amp;pid=8c4507110&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句意为：除了各种旨在在该市中打造一个文化目的地的设施外，该图书馆还拥有世界上最大的气候调节阅读空间。根据句意和空前的the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world’s可知，此处表示“世界上最大的”，应用形容词的最高级形式。故填largest。</a:t>
            </a:r>
            <a:endParaRPr lang="en-US" altLang="zh-CN" sz="2200" dirty="0"/>
          </a:p>
        </p:txBody>
      </p:sp>
      <p:sp>
        <p:nvSpPr>
          <p:cNvPr id="5" name="QB_6_BD.746_1#9711a3438?vja=1&amp;pid=8c4507110&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747_1#9711a3438.blank?vja=1&amp;pid=8c4507110&amp;color=0,0,0&amp;vpa=314&amp;vtp=1"/>
          <p:cNvSpPr/>
          <p:nvPr/>
        </p:nvSpPr>
        <p:spPr>
          <a:xfrm>
            <a:off x="1024001" y="24659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6_AS.748_1#9711a3438?vja=1&amp;pid=8c4507110&amp;color=0,0,0&amp;vtp=1"/>
          <p:cNvSpPr/>
          <p:nvPr/>
        </p:nvSpPr>
        <p:spPr>
          <a:xfrm>
            <a:off x="722376" y="2887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to为固定表达，意为“除</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之外（还）”。故填</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endParaRPr lang="en-US" altLang="zh-CN" sz="2200" dirty="0"/>
          </a:p>
        </p:txBody>
      </p:sp>
      <p:sp>
        <p:nvSpPr>
          <p:cNvPr id="8" name="QB_6_BD.749_1#411ad7418?vja=1&amp;pid=8c4507110&amp;color=0,0,0&amp;vtp=1"/>
          <p:cNvSpPr/>
          <p:nvPr/>
        </p:nvSpPr>
        <p:spPr>
          <a:xfrm>
            <a:off x="722376" y="32766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6_AN.750_1#411ad7418.blank?vja=1&amp;pid=8c4507110&amp;color=0,0,0&amp;vpa=315&amp;vtp=1"/>
          <p:cNvSpPr/>
          <p:nvPr/>
        </p:nvSpPr>
        <p:spPr>
          <a:xfrm>
            <a:off x="1049401" y="3238500"/>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focuses</a:t>
            </a:r>
            <a:endParaRPr lang="en-US" altLang="zh-CN" sz="2000" dirty="0"/>
          </a:p>
        </p:txBody>
      </p:sp>
      <p:sp>
        <p:nvSpPr>
          <p:cNvPr id="10" name="QB_6_AS.751_1#411ad7418?vja=1&amp;pid=8c4507110&amp;color=0,0,0&amp;vtp=1"/>
          <p:cNvSpPr/>
          <p:nvPr/>
        </p:nvSpPr>
        <p:spPr>
          <a:xfrm>
            <a:off x="722376" y="37034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句意为：该设计注重通过利用技术以减少建筑物的碳足迹和能源消耗来应对气候挑战。____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on在句中作谓语，句子陈述客观事实，应用一般现在时；主语为The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design，谓语动词应用第三人称单数形式。故填</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focuses。</a:t>
            </a:r>
            <a:endParaRPr lang="en-US" altLang="zh-CN" sz="2200" dirty="0"/>
          </a:p>
        </p:txBody>
      </p:sp>
      <p:sp>
        <p:nvSpPr>
          <p:cNvPr id="11" name="QB_6_BD.752_1#bcf275bbf?vja=1&amp;pid=8c4507110&amp;color=0,0,0&amp;vtp=1"/>
          <p:cNvSpPr/>
          <p:nvPr/>
        </p:nvSpPr>
        <p:spPr>
          <a:xfrm>
            <a:off x="722376" y="4878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12" name="QB_6_AN.753_1#bcf275bbf.blank?vja=1&amp;pid=8c4507110&amp;color=0,0,0&amp;vpa=316&amp;vtp=1"/>
          <p:cNvSpPr/>
          <p:nvPr/>
        </p:nvSpPr>
        <p:spPr>
          <a:xfrm>
            <a:off x="1062101" y="4840859"/>
            <a:ext cx="1057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reduce</a:t>
            </a:r>
            <a:endParaRPr lang="en-US" altLang="zh-CN" sz="2000" dirty="0"/>
          </a:p>
        </p:txBody>
      </p:sp>
      <p:sp>
        <p:nvSpPr>
          <p:cNvPr id="13" name="QB_6_AS.754_1#bcf275bbf?vja=1&amp;pid=8c4507110&amp;color=0,0,0&amp;vtp=1"/>
          <p:cNvSpPr/>
          <p:nvPr/>
        </p:nvSpPr>
        <p:spPr>
          <a:xfrm>
            <a:off x="722376" y="5303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句意见上一题解析。结合句意可知，此处为use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sth短语，设空处说明“使用技术”的目的，应用动词不定式作目的状语。故填</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reduce。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7_AS.114_2#6757a1bb8?vja=1&amp;pid=bd9f7c480&amp;color=0,0,0&amp;mp=1&amp;vtp=1&amp;bt=1"/>
          <p:cNvSpPr/>
          <p:nvPr/>
        </p:nvSpPr>
        <p:spPr>
          <a:xfrm>
            <a:off x="722376" y="900000"/>
            <a:ext cx="10753344" cy="2256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易混辨析</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result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in与result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from的区别</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from意为“起因于”。如：</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eat.许多头发问题是由你吃的东西引起的。</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in意为“导致”。如：</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chemical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biological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weapons.这样一场战争会导致生化武器的使用。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0.xml><?xml version="1.0" encoding="utf-8"?>
<p:sld xmlns:a="http://schemas.openxmlformats.org/drawingml/2006/main" xmlns:r="http://schemas.openxmlformats.org/officeDocument/2006/relationships" xmlns:p="http://schemas.openxmlformats.org/presentationml/2006/main">
  <p:cSld name="Slide 165&amp;si=165">
    <p:spTree>
      <p:nvGrpSpPr>
        <p:cNvPr id="1" name=""/>
        <p:cNvGrpSpPr/>
        <p:nvPr/>
      </p:nvGrpSpPr>
      <p:grpSpPr>
        <a:xfrm>
          <a:off x="0" y="0"/>
          <a:ext cx="0" cy="0"/>
          <a:chOff x="0" y="0"/>
          <a:chExt cx="0" cy="0"/>
        </a:xfrm>
      </p:grpSpPr>
      <p:sp>
        <p:nvSpPr>
          <p:cNvPr id="2" name="QB_6_BD.755_1#4d2f741f3?vja=1&amp;pid=8c450711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756_1#4d2f741f3.blank?vja=1&amp;pid=8c4507110&amp;color=0,0,0&amp;vpa=317&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6_AS.757_1#4d2f741f3?vja=1&amp;pid=8c4507110&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句意为：这些柱子受到中国本土银杏树的启发，由一种模块制成，但以不同的方式排列，以创造出多样性的外观。设空处引导非限制性定语从句，修饰先行词The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columns，先行词指物，关系词在从句中作主语，故用关系代词which引导该从句。</a:t>
            </a:r>
            <a:endParaRPr lang="en-US" altLang="zh-CN" sz="2200" dirty="0"/>
          </a:p>
        </p:txBody>
      </p:sp>
      <p:sp>
        <p:nvSpPr>
          <p:cNvPr id="5" name="QB_6_BD.758_1#7275080b5?vja=1&amp;pid=8c4507110&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6_AN.759_1#7275080b5.blank?vja=1&amp;pid=8c4507110&amp;color=0,0,0&amp;vpa=318&amp;vtp=1"/>
          <p:cNvSpPr/>
          <p:nvPr/>
        </p:nvSpPr>
        <p:spPr>
          <a:xfrm>
            <a:off x="1049401" y="2453259"/>
            <a:ext cx="1198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appearance</a:t>
            </a:r>
            <a:endParaRPr lang="en-US" altLang="zh-CN" sz="2000" dirty="0"/>
          </a:p>
        </p:txBody>
      </p:sp>
      <p:sp>
        <p:nvSpPr>
          <p:cNvPr id="7" name="QB_6_AS.760_1#7275080b5?vja=1&amp;pid=8c4507110&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句意见上一题解析。设空处作动词create的宾语，且空前有不定冠词an修饰，应用名词单数。故填appearance。</a:t>
            </a:r>
            <a:endParaRPr lang="en-US" altLang="zh-CN" sz="2200" dirty="0"/>
          </a:p>
        </p:txBody>
      </p:sp>
      <p:sp>
        <p:nvSpPr>
          <p:cNvPr id="8" name="QB_6_BD.761_1#8d0cd5bf5?vja=1&amp;pid=8c4507110&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6_AN.762_1#8d0cd5bf5.blank?vja=1&amp;pid=8c4507110&amp;color=0,0,0&amp;vpa=319&amp;vtp=1"/>
          <p:cNvSpPr/>
          <p:nvPr/>
        </p:nvSpPr>
        <p:spPr>
          <a:xfrm>
            <a:off x="1049401" y="3697859"/>
            <a:ext cx="1338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adjusted</a:t>
            </a:r>
            <a:endParaRPr lang="en-US" altLang="zh-CN" sz="2000" dirty="0"/>
          </a:p>
        </p:txBody>
      </p:sp>
      <p:sp>
        <p:nvSpPr>
          <p:cNvPr id="10" name="QB_6_AS.763_1#8d0cd5bf5?vja=1&amp;pid=8c4507110&amp;color=0,0,0&amp;vtp=1"/>
          <p:cNvSpPr/>
          <p:nvPr/>
        </p:nvSpPr>
        <p:spPr>
          <a:xfrm>
            <a:off x="722376" y="41606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窗户经过调整以充分利用阳光，屋顶以太阳能电池板为特色。分析句子结构可知，本句为and连接的并列句，设空处在第一个并列分句中作谓语，结合features可知，此处陈述客观事实，应用一般现在时；分句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windows与动词adjust之间为被动关系，应用被动语态；主语为复数，助动词用</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are。故填are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adjusted。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1.xml><?xml version="1.0" encoding="utf-8"?>
<p:sld xmlns:a="http://schemas.openxmlformats.org/drawingml/2006/main" xmlns:r="http://schemas.openxmlformats.org/officeDocument/2006/relationships" xmlns:p="http://schemas.openxmlformats.org/presentationml/2006/main">
  <p:cSld name="Slide 166&amp;si=166">
    <p:spTree>
      <p:nvGrpSpPr>
        <p:cNvPr id="1" name=""/>
        <p:cNvGrpSpPr/>
        <p:nvPr/>
      </p:nvGrpSpPr>
      <p:grpSpPr>
        <a:xfrm>
          <a:off x="0" y="0"/>
          <a:ext cx="0" cy="0"/>
          <a:chOff x="0" y="0"/>
          <a:chExt cx="0" cy="0"/>
        </a:xfrm>
      </p:grpSpPr>
      <p:sp>
        <p:nvSpPr>
          <p:cNvPr id="2" name="QB_6_BD.764_1#0ec7de6e1?vja=1&amp;pid=8c4507110&amp;color=0,0,0&amp;vtp=1&amp;bt=1"/>
          <p:cNvSpPr/>
          <p:nvPr/>
        </p:nvSpPr>
        <p:spPr>
          <a:xfrm>
            <a:off x="722376" y="896113"/>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6_AN.765_1#0ec7de6e1.blank?vja=1&amp;pid=8c4507110&amp;color=0,0,0&amp;vpa=320&amp;vtp=1"/>
          <p:cNvSpPr/>
          <p:nvPr/>
        </p:nvSpPr>
        <p:spPr>
          <a:xfrm>
            <a:off x="1011301" y="845313"/>
            <a:ext cx="1154113"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integrating</a:t>
            </a:r>
            <a:endParaRPr lang="en-US" altLang="zh-CN" sz="2000" dirty="0"/>
          </a:p>
        </p:txBody>
      </p:sp>
      <p:sp>
        <p:nvSpPr>
          <p:cNvPr id="4" name="QB_6_AS.766_1#0ec7de6e1?vja=1&amp;pid=8c4507110&amp;color=0,0,0&amp;vtp=1"/>
          <p:cNvSpPr/>
          <p:nvPr/>
        </p:nvSpPr>
        <p:spPr>
          <a:xfrm>
            <a:off x="722376" y="1296734"/>
            <a:ext cx="10753344" cy="1824546"/>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现在，该图书馆不仅是一个书籍存储空间，还是一个集学习、知识共享、社交互动和社区参与于一体的中心，整合了会议、展览、表演和古籍修复的区域。分析句子结构可知，本句句子主干为主系表结构，且为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连接的并列结构，句中已有系动词is，设空处应用非谓语动词作状语；动词integrate与其逻辑主语a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centre之间为主动关系，故应用现在分词。故填integrating。</a:t>
            </a:r>
            <a:endParaRPr lang="en-US" altLang="zh-CN" sz="2200" dirty="0"/>
          </a:p>
        </p:txBody>
      </p:sp>
      <p:sp>
        <p:nvSpPr>
          <p:cNvPr id="5" name="QB_6_BD.767_1#35e364137?vja=1&amp;pid=8c4507110&amp;color=0,0,0&amp;vtp=1"/>
          <p:cNvSpPr/>
          <p:nvPr/>
        </p:nvSpPr>
        <p:spPr>
          <a:xfrm>
            <a:off x="722376" y="3151759"/>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6" name="QB_6_AN.768_1#35e364137.blank?vja=1&amp;pid=8c4507110&amp;color=0,0,0&amp;vpa=321&amp;vtp=1"/>
          <p:cNvSpPr/>
          <p:nvPr/>
        </p:nvSpPr>
        <p:spPr>
          <a:xfrm>
            <a:off x="1062101" y="3113659"/>
            <a:ext cx="296863"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7" name="QB_6_AS.769_1#35e364137?vja=1&amp;pid=8c4507110&amp;color=0,0,0&amp;vtp=1"/>
          <p:cNvSpPr/>
          <p:nvPr/>
        </p:nvSpPr>
        <p:spPr>
          <a:xfrm>
            <a:off x="722376" y="3557334"/>
            <a:ext cx="10753344" cy="1095820"/>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设计没有将图书馆视为过去的一种事物，而是探索其在书籍、人与自然之间创造情感联系的潜力。connection在此意为“联系”，为可数名词，此处泛指“一种情感联系”，应用不定冠词；emotional的发音以元音音素开头，故填</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endParaRPr lang="en-US" altLang="zh-CN" sz="2200" dirty="0"/>
          </a:p>
        </p:txBody>
      </p:sp>
      <p:sp>
        <p:nvSpPr>
          <p:cNvPr id="8" name="QB_6_BD.770_1#94f9568c6?vja=1&amp;pid=8c4507110&amp;color=0,0,0&amp;vtp=1"/>
          <p:cNvSpPr/>
          <p:nvPr/>
        </p:nvSpPr>
        <p:spPr>
          <a:xfrm>
            <a:off x="722376" y="4688459"/>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6_AN.771_1#94f9568c6.blank?vja=1&amp;pid=8c4507110&amp;color=0,0,0&amp;vpa=322&amp;vtp=1"/>
          <p:cNvSpPr/>
          <p:nvPr/>
        </p:nvSpPr>
        <p:spPr>
          <a:xfrm>
            <a:off x="1163701" y="4650359"/>
            <a:ext cx="211138"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10" name="QB_6_AS.772_1#94f9568c6?vja=1&amp;pid=8c4507110&amp;color=0,0,0&amp;vtp=1"/>
          <p:cNvSpPr/>
          <p:nvPr/>
        </p:nvSpPr>
        <p:spPr>
          <a:xfrm>
            <a:off x="722376" y="5094034"/>
            <a:ext cx="10753344" cy="1095820"/>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句意为：正是人们对书籍的热爱，让图书馆在数字时代得以幸存下来，并具有为城市和公众带来更多回报的新潜力。此处为“it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is/was+被强调部分+that/who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”强调句型，强调的是主语the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books。故填It。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2.xml><?xml version="1.0" encoding="utf-8"?>
<p:sld xmlns:a="http://schemas.openxmlformats.org/drawingml/2006/main" xmlns:r="http://schemas.openxmlformats.org/officeDocument/2006/relationships" xmlns:p="http://schemas.openxmlformats.org/presentationml/2006/main">
  <p:cSld name="Slide 168&amp;si=168">
    <p:spTree>
      <p:nvGrpSpPr>
        <p:cNvPr id="1" name=""/>
        <p:cNvGrpSpPr/>
        <p:nvPr/>
      </p:nvGrpSpPr>
      <p:grpSpPr>
        <a:xfrm>
          <a:off x="0" y="0"/>
          <a:ext cx="0" cy="0"/>
          <a:chOff x="0" y="0"/>
          <a:chExt cx="0" cy="0"/>
        </a:xfrm>
      </p:grpSpPr>
      <p:sp>
        <p:nvSpPr>
          <p:cNvPr id="2" name="QO_5_BD.773_1#0470771c0?vja=1&amp;pid=c2c21b3fa&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仿宋" pitchFamily="34" charset="0"/>
                <a:ea typeface="仿宋" pitchFamily="34" charset="-122"/>
                <a:cs typeface="仿宋" pitchFamily="34" charset="-120"/>
              </a:rPr>
              <a:t>[浙江强基联盟2025高二月考]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假定你是李华，上周五你校组织了一场“AI与未来职业”的专题讲座。请你给新西兰笔友Chris写一封邮件分享这次活动，内容包括：</a:t>
            </a:r>
            <a:endParaRPr lang="en-US" altLang="zh-CN" sz="2000" dirty="0"/>
          </a:p>
        </p:txBody>
      </p:sp>
      <p:sp>
        <p:nvSpPr>
          <p:cNvPr id="3" name="QO_5_BD.773_2#0470771c0?sp=1&amp;vja=1&amp;pid=c2c21b3fa&amp;color=0,0,0&amp;vtp=1"/>
          <p:cNvSpPr/>
          <p:nvPr/>
        </p:nvSpPr>
        <p:spPr>
          <a:xfrm>
            <a:off x="722376" y="166568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1.讲座主要内容；</a:t>
            </a:r>
            <a:endParaRPr lang="en-US" altLang="zh-CN" sz="2000" dirty="0"/>
          </a:p>
        </p:txBody>
      </p:sp>
      <p:sp>
        <p:nvSpPr>
          <p:cNvPr id="4" name="QO_5_BD.773_3#0470771c0?sp=1&amp;vja=1&amp;pid=c2c21b3fa&amp;color=0,0,0&amp;vtp=1"/>
          <p:cNvSpPr/>
          <p:nvPr/>
        </p:nvSpPr>
        <p:spPr>
          <a:xfrm>
            <a:off x="722376" y="2052271"/>
            <a:ext cx="10753344" cy="732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2.你的收获。</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注意：1.写作词数应为80个左右；</a:t>
            </a:r>
            <a:endParaRPr lang="en-US" altLang="zh-CN" sz="2000" dirty="0"/>
          </a:p>
        </p:txBody>
      </p:sp>
      <p:sp>
        <p:nvSpPr>
          <p:cNvPr id="5" name="QO_5_BD.773_4#0470771c0?sp=1&amp;vja=1&amp;pid=c2c21b3fa&amp;color=0,0,0&amp;vtp=1"/>
          <p:cNvSpPr/>
          <p:nvPr/>
        </p:nvSpPr>
        <p:spPr>
          <a:xfrm>
            <a:off x="722376" y="2823669"/>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2.可以适当增加细节，以使行文连贯。</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___________________________________________________________________________________________________________________________</a:t>
            </a:r>
            <a:endParaRPr lang="en-US" altLang="zh-CN" sz="2000" dirty="0"/>
          </a:p>
        </p:txBody>
      </p:sp>
    </p:spTree>
  </p:cSld>
  <p:clrMapOvr>
    <a:masterClrMapping/>
  </p:clrMapOvr>
  <p:transition>
    <p:fade/>
  </p:transition>
</p:sld>
</file>

<file path=ppt/slides/slide163.xml><?xml version="1.0" encoding="utf-8"?>
<p:sld xmlns:a="http://schemas.openxmlformats.org/drawingml/2006/main" xmlns:r="http://schemas.openxmlformats.org/officeDocument/2006/relationships" xmlns:p="http://schemas.openxmlformats.org/presentationml/2006/main">
  <p:cSld name="Slide 170&amp;si=170">
    <p:spTree>
      <p:nvGrpSpPr>
        <p:cNvPr id="1" name=""/>
        <p:cNvGrpSpPr/>
        <p:nvPr/>
      </p:nvGrpSpPr>
      <p:grpSpPr>
        <a:xfrm>
          <a:off x="0" y="0"/>
          <a:ext cx="0" cy="0"/>
          <a:chOff x="0" y="0"/>
          <a:chExt cx="0" cy="0"/>
        </a:xfrm>
      </p:grpSpPr>
      <p:sp>
        <p:nvSpPr>
          <p:cNvPr id="2" name="QO_5_AS.775_1#0470771c0?vja=1&amp;pid=c2c21b3fa&amp;color=0,0,0&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【思路点拨】</a:t>
            </a:r>
            <a:endParaRPr lang="en-US" altLang="zh-CN" sz="2000" dirty="0"/>
          </a:p>
        </p:txBody>
      </p:sp>
      <p:pic>
        <p:nvPicPr>
          <p:cNvPr id="3" name="QO_5_AS.775_2#0470771c0?vja=1&amp;pid=c2c21b3f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08376" y="1384124"/>
            <a:ext cx="6172200" cy="27614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4.xml><?xml version="1.0" encoding="utf-8"?>
<p:sld xmlns:a="http://schemas.openxmlformats.org/drawingml/2006/main" xmlns:r="http://schemas.openxmlformats.org/officeDocument/2006/relationships" xmlns:p="http://schemas.openxmlformats.org/presentationml/2006/main">
  <p:cSld name="Slide 169&amp;si=169">
    <p:spTree>
      <p:nvGrpSpPr>
        <p:cNvPr id="1" name=""/>
        <p:cNvGrpSpPr/>
        <p:nvPr/>
      </p:nvGrpSpPr>
      <p:grpSpPr>
        <a:xfrm>
          <a:off x="0" y="0"/>
          <a:ext cx="0" cy="0"/>
          <a:chOff x="0" y="0"/>
          <a:chExt cx="0" cy="0"/>
        </a:xfrm>
      </p:grpSpPr>
      <p:sp>
        <p:nvSpPr>
          <p:cNvPr id="2" name="QO_5_AN.774_1#0470771c0?vja=1&amp;pid=c2c21b3fa&amp;color=0,0,0&amp;vtp=1&amp;bt=1"/>
          <p:cNvSpPr/>
          <p:nvPr/>
        </p:nvSpPr>
        <p:spPr>
          <a:xfrm>
            <a:off x="722376" y="900000"/>
            <a:ext cx="10753344" cy="4538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l">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Dear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Chris,</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Friday,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school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organised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fascinating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lecture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future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careers,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which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believe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interesting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too!</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speaker,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tech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expert,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explained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changing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various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industries.He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mentioned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traditional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jobs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disappear,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roles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trainers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emerge.What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surprised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emphasis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“human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skills”—creativity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emotional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intelligence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become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valuable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era.</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lecture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think.I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replace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humans,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tool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master.Looking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forward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thoughts!</a:t>
            </a:r>
            <a:endParaRPr lang="en-US" altLang="zh-CN" sz="2000" dirty="0"/>
          </a:p>
          <a:p>
            <a:pPr algn="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wishes,</a:t>
            </a:r>
            <a:endParaRPr lang="en-US" altLang="zh-CN" sz="2000" dirty="0"/>
          </a:p>
          <a:p>
            <a:pPr algn="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Hua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5.xml><?xml version="1.0" encoding="utf-8"?>
<p:sld xmlns:a="http://schemas.openxmlformats.org/drawingml/2006/main" xmlns:r="http://schemas.openxmlformats.org/officeDocument/2006/relationships" xmlns:p="http://schemas.openxmlformats.org/presentationml/2006/main">
  <p:cSld name="Slide 171&amp;si=171">
    <p:spTree>
      <p:nvGrpSpPr>
        <p:cNvPr id="1" name=""/>
        <p:cNvGrpSpPr/>
        <p:nvPr/>
      </p:nvGrpSpPr>
      <p:grpSpPr>
        <a:xfrm>
          <a:off x="0" y="0"/>
          <a:ext cx="0" cy="0"/>
          <a:chOff x="0" y="0"/>
          <a:chExt cx="0" cy="0"/>
        </a:xfrm>
      </p:grpSpPr>
      <p:pic>
        <p:nvPicPr>
          <p:cNvPr id="2" name="P_5_BD#0e82545b2?vja=1&amp;pid=c2c21b3fa&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0e82545b2?vja=1&amp;pid=c2c21b3fa&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0e82545b2?vja=1&amp;pid=c2c21b3fa&amp;color=0,0,0&amp;vtp=1"/>
          <p:cNvSpPr/>
          <p:nvPr/>
        </p:nvSpPr>
        <p:spPr>
          <a:xfrm>
            <a:off x="722377" y="1737184"/>
            <a:ext cx="10749631" cy="2633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&amp;1&amp;</a:t>
            </a:r>
            <a:r>
              <a:rPr lang="en-US" altLang="zh-CN" sz="900" b="0" i="0" kern="0" dirty="0">
                <a:solidFill>
                  <a:srgbClr val="FFFFFF"/>
                </a:solidFill>
                <a:latin typeface="SimSun" panose="02010600030101010101" pitchFamily="2" charset="-122"/>
                <a:ea typeface="微软雅黑" pitchFamily="34" charset="-122"/>
                <a:cs typeface="Times New Roman" pitchFamily="34" charset="-120"/>
              </a:rPr>
              <a:t>   </a:t>
            </a:r>
            <a:r>
              <a:rPr lang="en-US" altLang="zh-CN" sz="2000" b="1" i="0" dirty="0" err="1">
                <a:solidFill>
                  <a:srgbClr val="000000"/>
                </a:solidFill>
                <a:latin typeface="Times New Roman" pitchFamily="34" charset="0"/>
                <a:ea typeface="微软雅黑" pitchFamily="34" charset="-122"/>
                <a:cs typeface="Times New Roman" pitchFamily="34" charset="-120"/>
              </a:rPr>
              <a:t>核心词汇</a:t>
            </a:r>
            <a:endParaRPr lang="en-US" altLang="zh-CN" sz="2000" b="1" i="0" dirty="0">
              <a:solidFill>
                <a:srgbClr val="000000"/>
              </a:solidFill>
              <a:latin typeface="Times New Roman" pitchFamily="34" charset="0"/>
              <a:ea typeface="微软雅黑" pitchFamily="34" charset="-122"/>
              <a:cs typeface="Times New Roman" pitchFamily="34" charset="-120"/>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1.equip</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oneself</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dirty="0">
                <a:ln>
                  <a:noFill/>
                </a:ln>
                <a:solidFill>
                  <a:srgbClr val="000000"/>
                </a:solidFill>
                <a:effectLst/>
                <a:uLnTx/>
                <a:uFillTx/>
                <a:latin typeface="Times New Roman" panose="02020603050405020304" pitchFamily="18" charset="0"/>
                <a:ea typeface="微软雅黑" pitchFamily="34" charset="-122"/>
                <a:cs typeface="Times New Roman" pitchFamily="34" charset="-120"/>
              </a:rPr>
              <a: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使某人自己具备</a:t>
            </a:r>
            <a:r>
              <a:rPr kumimoji="0" lang="en-US" altLang="zh-CN" sz="2000" b="0" i="0" u="none" strike="noStrike" kern="1200" cap="none" spc="0" normalizeH="0" baseline="0" noProof="0" dirty="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使某人自己有知识和技能</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2.context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.背景；语境；上下文</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3.take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观看；理解；欺骗</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&amp;2&amp;</a:t>
            </a:r>
            <a:r>
              <a:rPr kumimoji="0" lang="en-US" altLang="zh-CN" sz="900" b="0" i="0" u="none" strike="noStrike" kern="0" cap="none" spc="0" normalizeH="0" baseline="0" noProof="0" dirty="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进阶词汇</a:t>
            </a:r>
            <a:endParaRPr kumimoji="0" lang="en-US" altLang="zh-CN" sz="1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1.immerse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oneself</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dirty="0">
                <a:ln>
                  <a:noFill/>
                </a:ln>
                <a:solidFill>
                  <a:srgbClr val="000000"/>
                </a:solidFill>
                <a:effectLst/>
                <a:uLnTx/>
                <a:uFillTx/>
                <a:latin typeface="Times New Roman" panose="02020603050405020304" pitchFamily="18" charset="0"/>
                <a:ea typeface="微软雅黑" pitchFamily="34" charset="-122"/>
                <a:cs typeface="Times New Roman" pitchFamily="34" charset="-120"/>
              </a:rPr>
              <a: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使某人自己沉浸于</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专注于</a:t>
            </a:r>
            <a:r>
              <a:rPr kumimoji="0" lang="en-US" altLang="zh-CN" sz="2000" b="0" i="0" u="none" strike="noStrike" kern="1200" cap="none" spc="0" normalizeH="0" baseline="0" noProof="0" dirty="0">
                <a:ln>
                  <a:noFill/>
                </a:ln>
                <a:solidFill>
                  <a:srgbClr val="000000"/>
                </a:solidFill>
                <a:effectLst/>
                <a:uLnTx/>
                <a:uFillTx/>
                <a:latin typeface="SimSun" panose="02010600030101010101" pitchFamily="2" charset="-122"/>
                <a:ea typeface="微软雅黑" pitchFamily="34" charset="-122"/>
                <a:cs typeface="Times New Roman" pitchFamily="34" charset="-120"/>
              </a:rPr>
              <a:t>……</a:t>
            </a:r>
            <a:endParaRPr kumimoji="0" lang="en-US" altLang="zh-CN" sz="2000" b="0" i="0" u="none" strike="noStrike" kern="1200" cap="none" spc="0" normalizeH="0" baseline="0" noProof="0" dirty="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2.overwhelming</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.巨大的；压倒性的；无法抗拒的</a:t>
            </a:r>
            <a:endParaRPr lang="en-US" altLang="zh-CN" sz="100" dirty="0"/>
          </a:p>
        </p:txBody>
      </p:sp>
      <p:pic>
        <p:nvPicPr>
          <p:cNvPr id="8" name="P_5#0e82545b2?vja=1&amp;pid=c2c21b3fa&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3387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66.xml><?xml version="1.0" encoding="utf-8"?>
<p:sld xmlns:a="http://schemas.openxmlformats.org/drawingml/2006/main" xmlns:r="http://schemas.openxmlformats.org/officeDocument/2006/relationships" xmlns:p="http://schemas.openxmlformats.org/presentationml/2006/main">
  <p:cSld name="Slide 172&amp;si=172">
    <p:spTree>
      <p:nvGrpSpPr>
        <p:cNvPr id="1" name=""/>
        <p:cNvGrpSpPr/>
        <p:nvPr/>
      </p:nvGrpSpPr>
      <p:grpSpPr>
        <a:xfrm>
          <a:off x="0" y="0"/>
          <a:ext cx="0" cy="0"/>
          <a:chOff x="0" y="0"/>
          <a:chExt cx="0" cy="0"/>
        </a:xfrm>
      </p:grpSpPr>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7_BD.115_1#c19f6f0e1?vja=1&amp;pid=bd9f7c480&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7_AN.116_1#c19f6f0e1.blank?vja=1&amp;pid=bd9f7c480&amp;color=0,0,0&amp;mp=1&amp;vpa=63&amp;vtp=1"/>
          <p:cNvSpPr/>
          <p:nvPr/>
        </p:nvSpPr>
        <p:spPr>
          <a:xfrm>
            <a:off x="1062101" y="845313"/>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employed</a:t>
            </a:r>
            <a:endParaRPr lang="en-US" altLang="zh-CN" sz="2000" dirty="0"/>
          </a:p>
        </p:txBody>
      </p:sp>
      <p:sp>
        <p:nvSpPr>
          <p:cNvPr id="4" name="QB_7_AS.117_1#c19f6f0e1?vja=1&amp;pid=bd9f7c480&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此处为“get+宾语+宾补”结构，get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done意为“使得某人/某物被</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”，employ与宾语you之间为逻辑上的被动关系，故填employed。</a:t>
            </a:r>
            <a:endParaRPr lang="en-US" altLang="zh-CN" sz="2200" dirty="0"/>
          </a:p>
        </p:txBody>
      </p:sp>
      <p:sp>
        <p:nvSpPr>
          <p:cNvPr id="5" name="QB_7_BD.118_1#ac786327a?vja=1&amp;pid=bd9f7c480&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119_1#ac786327a.blank?vja=1&amp;pid=bd9f7c480&amp;color=0,0,0&amp;vpa=64&amp;vtp=1"/>
          <p:cNvSpPr/>
          <p:nvPr/>
        </p:nvSpPr>
        <p:spPr>
          <a:xfrm>
            <a:off x="998601" y="2084959"/>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connection</a:t>
            </a:r>
            <a:endParaRPr lang="en-US" altLang="zh-CN" sz="2000" dirty="0"/>
          </a:p>
        </p:txBody>
      </p:sp>
      <p:sp>
        <p:nvSpPr>
          <p:cNvPr id="7" name="QB_7_AS.120_1#ac786327a?vja=1&amp;pid=bd9f7c480&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该空在but前的并列分句中作主语，其前有定冠词The，结合该分句中的系动词is可知，此处应填名词connection。</a:t>
            </a:r>
            <a:endParaRPr lang="en-US" altLang="zh-CN" sz="2200" dirty="0"/>
          </a:p>
        </p:txBody>
      </p:sp>
      <p:sp>
        <p:nvSpPr>
          <p:cNvPr id="8" name="QB_7_BD.121_1#473efa0d4?vja=1&amp;pid=bd9f7c480&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122_1#473efa0d4.blank?vja=1&amp;pid=bd9f7c480&amp;color=0,0,0&amp;vpa=65&amp;vtp=1"/>
          <p:cNvSpPr/>
          <p:nvPr/>
        </p:nvSpPr>
        <p:spPr>
          <a:xfrm>
            <a:off x="1024001" y="3304159"/>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generally</a:t>
            </a:r>
            <a:endParaRPr lang="en-US" altLang="zh-CN" sz="2000" dirty="0"/>
          </a:p>
        </p:txBody>
      </p:sp>
      <p:sp>
        <p:nvSpPr>
          <p:cNvPr id="10" name="QB_7_AS.123_1#473efa0d4?vja=1&amp;pid=bd9f7c480&amp;color=0,0,0&amp;vtp=1"/>
          <p:cNvSpPr/>
          <p:nvPr/>
        </p:nvSpPr>
        <p:spPr>
          <a:xfrm>
            <a:off x="722376" y="37381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设空处修饰动词believed，应用副词。</a:t>
            </a:r>
            <a:endParaRPr lang="en-US" altLang="zh-CN" sz="2200" dirty="0"/>
          </a:p>
        </p:txBody>
      </p:sp>
      <p:sp>
        <p:nvSpPr>
          <p:cNvPr id="11" name="QB_7_BD.124_1#dc67444f0?vja=1&amp;pid=bd9f7c480&amp;color=0,0,0&amp;vtp=1"/>
          <p:cNvSpPr/>
          <p:nvPr/>
        </p:nvSpPr>
        <p:spPr>
          <a:xfrm>
            <a:off x="722376" y="41275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12" name="QB_7_AN.125_1#dc67444f0.blank?vja=1&amp;pid=bd9f7c480&amp;color=0,0,0&amp;vpa=66&amp;vtp=1"/>
          <p:cNvSpPr/>
          <p:nvPr/>
        </p:nvSpPr>
        <p:spPr>
          <a:xfrm>
            <a:off x="1024001" y="4076700"/>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getting</a:t>
            </a:r>
            <a:endParaRPr lang="en-US" altLang="zh-CN" sz="2000" dirty="0"/>
          </a:p>
        </p:txBody>
      </p:sp>
      <p:sp>
        <p:nvSpPr>
          <p:cNvPr id="13" name="QB_7_AS.126_1#dc67444f0?vja=1&amp;pid=bd9f7c480&amp;color=0,0,0&amp;vtp=1"/>
          <p:cNvSpPr/>
          <p:nvPr/>
        </p:nvSpPr>
        <p:spPr>
          <a:xfrm>
            <a:off x="722376" y="45128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sth为固定搭配，意为“做某事有困难”，故填getting。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7_BD.127_1#2169b89be?vja=1&amp;pid=bd9f7c480&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28_1#2169b89be.blank?vja=1&amp;pid=bd9f7c480&amp;color=0,0,0&amp;mp=1&amp;vpa=67&amp;vtp=1"/>
          <p:cNvSpPr/>
          <p:nvPr/>
        </p:nvSpPr>
        <p:spPr>
          <a:xfrm>
            <a:off x="1036701" y="858013"/>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4" name="QB_7_AS.129_1#2169b89be?vja=1&amp;pid=bd9f7c480&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suggest意为“显示；表明”时，其后that引导的宾语从句用陈述语气，而不用虚拟语气。该宾语从句的主语为EQ，且由主句谓语可知，时态应用一般现在时，故填is。</a:t>
            </a:r>
            <a:endParaRPr lang="en-US" altLang="zh-CN" sz="2200" dirty="0"/>
          </a:p>
        </p:txBody>
      </p:sp>
      <p:sp>
        <p:nvSpPr>
          <p:cNvPr id="5" name="QB_7_BD.130_1#61ac90425?vja=1&amp;pid=bd9f7c480&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_______________</a:t>
            </a:r>
            <a:endParaRPr lang="en-US" altLang="zh-CN" sz="2000" dirty="0"/>
          </a:p>
        </p:txBody>
      </p:sp>
      <p:sp>
        <p:nvSpPr>
          <p:cNvPr id="6" name="QB_7_AN.131_1#61ac90425.blank?vja=1&amp;pid=bd9f7c480&amp;color=0,0,0&amp;vpa=68&amp;vtp=1"/>
          <p:cNvSpPr/>
          <p:nvPr/>
        </p:nvSpPr>
        <p:spPr>
          <a:xfrm>
            <a:off x="1062101" y="2072259"/>
            <a:ext cx="16891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important</a:t>
            </a:r>
            <a:endParaRPr lang="en-US" altLang="zh-CN" sz="2000" dirty="0"/>
          </a:p>
        </p:txBody>
      </p:sp>
      <p:sp>
        <p:nvSpPr>
          <p:cNvPr id="7" name="QB_7_AS.132_1#61ac90425?vja=1&amp;pid=bd9f7c480&amp;color=0,0,0&amp;vtp=1"/>
          <p:cNvSpPr/>
          <p:nvPr/>
        </p:nvSpPr>
        <p:spPr>
          <a:xfrm>
            <a:off x="722376" y="2506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根据设空后的than可知，该空应填比较级more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endParaRPr lang="en-US" altLang="zh-CN" sz="2200" dirty="0"/>
          </a:p>
        </p:txBody>
      </p:sp>
      <p:sp>
        <p:nvSpPr>
          <p:cNvPr id="8" name="QB_7_BD.133_1#44bcdcd29?vja=1&amp;pid=bd9f7c480&amp;color=0,0,0&amp;vtp=1"/>
          <p:cNvSpPr/>
          <p:nvPr/>
        </p:nvSpPr>
        <p:spPr>
          <a:xfrm>
            <a:off x="722376" y="28956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134_1#44bcdcd29.blank?vja=1&amp;pid=bd9f7c480&amp;color=0,0,0&amp;vpa=69&amp;vtp=1"/>
          <p:cNvSpPr/>
          <p:nvPr/>
        </p:nvSpPr>
        <p:spPr>
          <a:xfrm>
            <a:off x="1024001" y="28575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0" name="QB_7_AS.135_1#44bcdcd29?vja=1&amp;pid=bd9f7c480&amp;color=0,0,0&amp;vtp=1"/>
          <p:cNvSpPr/>
          <p:nvPr/>
        </p:nvSpPr>
        <p:spPr>
          <a:xfrm>
            <a:off x="722376" y="3280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“the+比较级</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the+比较级</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”为固定结构，意为“越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”。故填定冠词the。</a:t>
            </a:r>
            <a:endParaRPr lang="en-US" altLang="zh-CN" sz="2200" dirty="0"/>
          </a:p>
        </p:txBody>
      </p:sp>
      <p:sp>
        <p:nvSpPr>
          <p:cNvPr id="11" name="QB_7_BD.136_1#a31604423?vja=1&amp;pid=bd9f7c480&amp;color=0,0,0&amp;vtp=1"/>
          <p:cNvSpPr/>
          <p:nvPr/>
        </p:nvSpPr>
        <p:spPr>
          <a:xfrm>
            <a:off x="722376" y="3670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12" name="QB_7_AN.137_1#a31604423.blank?vja=1&amp;pid=bd9f7c480&amp;color=0,0,0&amp;vpa=70&amp;vtp=1"/>
          <p:cNvSpPr/>
          <p:nvPr/>
        </p:nvSpPr>
        <p:spPr>
          <a:xfrm>
            <a:off x="1189101" y="3619500"/>
            <a:ext cx="1184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develop</a:t>
            </a:r>
            <a:endParaRPr lang="en-US" altLang="zh-CN" sz="2000" dirty="0"/>
          </a:p>
        </p:txBody>
      </p:sp>
      <p:sp>
        <p:nvSpPr>
          <p:cNvPr id="13" name="QB_7_AS.138_1#a31604423?vja=1&amp;pid=bd9f7c480&amp;color=0,0,0&amp;vtp=1"/>
          <p:cNvSpPr/>
          <p:nvPr/>
        </p:nvSpPr>
        <p:spPr>
          <a:xfrm>
            <a:off x="722376" y="40556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required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sth意为“被要求做某事”，为固定短语。故填to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4#0f6aca4ff.fixed?vja=1&amp;pid=b2d427c87&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0f6aca4ff.fixed?vja=1&amp;pid=b2d427c87&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EQ∶</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IQ</a:t>
            </a:r>
            <a:endParaRPr lang="en-US" altLang="zh-CN" sz="4400" dirty="0"/>
          </a:p>
        </p:txBody>
      </p:sp>
      <p:pic>
        <p:nvPicPr>
          <p:cNvPr id="4" name="C_4#0f6aca4ff.fixed?vja=1&amp;pid=b2d427c87&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0f6aca4ff.fixed?vja=1&amp;pid=b2d427c87&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7e736031.fixed?vja=1&amp;pid=110cc6fcf&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选择性必修第三册</a:t>
            </a:r>
            <a:endParaRPr lang="en-US" altLang="zh-CN" sz="2000" dirty="0"/>
          </a:p>
        </p:txBody>
      </p:sp>
      <p:sp>
        <p:nvSpPr>
          <p:cNvPr id="3" name="C_2_BD#f7e736031.fixed?vja=1&amp;pid=110cc6fcf&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7</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Careers</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M_6_BD.139_1#5ff24a0c7?vja=1&amp;pid=cb4940f99&amp;color=0,0,0&amp;vtp=1&amp;bt=1"/>
          <p:cNvSpPr/>
          <p:nvPr/>
        </p:nvSpPr>
        <p:spPr>
          <a:xfrm>
            <a:off x="722376" y="900000"/>
            <a:ext cx="10753344" cy="728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l">
              <a:lnSpc>
                <a:spcPct val="125000"/>
              </a:lnSpc>
            </a:pPr>
            <a:r>
              <a:rPr lang="en-US" altLang="zh-CN" sz="2000" b="0" i="0" dirty="0">
                <a:solidFill>
                  <a:srgbClr val="000000"/>
                </a:solidFill>
                <a:latin typeface="仿宋" pitchFamily="34" charset="0"/>
                <a:ea typeface="仿宋" pitchFamily="34" charset="-122"/>
                <a:cs typeface="仿宋" pitchFamily="34" charset="-120"/>
              </a:rPr>
              <a:t>[河南省实验中学2025</a:t>
            </a:r>
            <a:r>
              <a:rPr lang="en-US" altLang="zh-CN" sz="2000" b="0" i="0" baseline="30000" dirty="0">
                <a:solidFill>
                  <a:srgbClr val="000000"/>
                </a:solidFill>
                <a:latin typeface="仿宋" pitchFamily="34" charset="0"/>
                <a:ea typeface="仿宋" pitchFamily="34" charset="-122"/>
                <a:cs typeface="仿宋" pitchFamily="34" charset="-120"/>
              </a:rPr>
              <a:t>注</a:t>
            </a:r>
            <a:r>
              <a:rPr lang="en-US" altLang="zh-CN" sz="2000" b="0" i="0" dirty="0">
                <a:solidFill>
                  <a:srgbClr val="000000"/>
                </a:solidFill>
                <a:latin typeface="仿宋" pitchFamily="34" charset="0"/>
                <a:ea typeface="仿宋" pitchFamily="34" charset="-122"/>
                <a:cs typeface="仿宋" pitchFamily="34" charset="-120"/>
              </a:rPr>
              <a:t>高二月考]</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3" name="QM_6_BD.139_2#5ff24a0c7?sp=1&amp;vja=1&amp;pid=cb4940f99&amp;color=0,0,0&amp;vtp=1"/>
          <p:cNvSpPr/>
          <p:nvPr/>
        </p:nvSpPr>
        <p:spPr>
          <a:xfrm>
            <a:off x="722376" y="1671271"/>
            <a:ext cx="10753344" cy="1490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Aptitude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Test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Recommendations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quizzes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evaluation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endParaRPr lang="en-US" altLang="zh-CN" sz="2000" dirty="0"/>
          </a:p>
        </p:txBody>
      </p:sp>
      <p:sp>
        <p:nvSpPr>
          <p:cNvPr id="4" name="QM_6_BD.139_3#5ff24a0c7?sp=1&amp;vja=1&amp;pid=cb4940f99&amp;color=0,0,0&amp;vtp=1"/>
          <p:cNvSpPr/>
          <p:nvPr/>
        </p:nvSpPr>
        <p:spPr>
          <a:xfrm>
            <a:off x="722376" y="3207971"/>
            <a:ext cx="10753344" cy="2637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CliftonStrengths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CliftonStrengths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150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blogger,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CliftonStrengths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“tricky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gamed”.</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6_BD.139_4#5ff24a0c7?sp=1&amp;vja=1&amp;pid=cb4940f99&amp;color=0,0,0&amp;vtp=1&amp;bt=1"/>
          <p:cNvSpPr/>
          <p:nvPr/>
        </p:nvSpPr>
        <p:spPr>
          <a:xfrm>
            <a:off x="722376" y="900000"/>
            <a:ext cx="10753344" cy="187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Bull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Wingfinder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Wingfinder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logic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puzzles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leadership-related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nine-page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tailored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endParaRPr lang="en-US" altLang="zh-CN" sz="2000" dirty="0"/>
          </a:p>
        </p:txBody>
      </p:sp>
      <p:sp>
        <p:nvSpPr>
          <p:cNvPr id="3" name="QM_6_BD.139_5#5ff24a0c7?sp=1&amp;vja=1&amp;pid=cb4940f99&amp;color=0,0,0&amp;vtp=1"/>
          <p:cNvSpPr/>
          <p:nvPr/>
        </p:nvSpPr>
        <p:spPr>
          <a:xfrm>
            <a:off x="722376" y="2814271"/>
            <a:ext cx="10753344" cy="187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SEI</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Development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Report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right-and-wrong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fundamentals,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empathy.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20-page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workplace.</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6_BD.139_6#5ff24a0c7?sp=1&amp;vja=1&amp;pid=cb4940f99&amp;color=0,0,0&amp;mp=1&amp;vtp=1&amp;bt=1"/>
          <p:cNvSpPr/>
          <p:nvPr/>
        </p:nvSpPr>
        <p:spPr>
          <a:xfrm>
            <a:off x="722376" y="900000"/>
            <a:ext cx="10753344" cy="187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CareerOneStop</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CareerOneStop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Assessment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relevance,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coupled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consultation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endParaRPr lang="en-US" altLang="zh-CN" sz="2000" dirty="0"/>
          </a:p>
        </p:txBody>
      </p:sp>
      <p:sp>
        <p:nvSpPr>
          <p:cNvPr id="3" name="QM_6_EX.140_1#5ff24a0c7?vja=1&amp;pid=cb4940f99&amp;color=0,0,0&amp;vtp=1"/>
          <p:cNvSpPr/>
          <p:nvPr/>
        </p:nvSpPr>
        <p:spPr>
          <a:xfrm>
            <a:off x="722376" y="2814271"/>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本文是一篇应用文。文章主要介绍了几种能力倾向测试及其特点，为读者（尤其是求职者）提供关于如何通过这些测试来了解自身职业潜能的信息和建议。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41_1#7e95b0c86?vja=1&amp;pid=5ff24a0c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seekers?(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2_1#7e95b0c86.bracket?vja=1&amp;pid=5ff24a0c7&amp;color=0,0,0&amp;vpa=71&amp;vtp=1"/>
          <p:cNvSpPr/>
          <p:nvPr/>
        </p:nvSpPr>
        <p:spPr>
          <a:xfrm>
            <a:off x="70612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41_2#7e95b0c86.choices?vja=1&amp;pid=5ff24a0c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ethics.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styles.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competence.</a:t>
            </a:r>
            <a:endParaRPr lang="en-US" altLang="zh-CN" sz="2000" dirty="0"/>
          </a:p>
        </p:txBody>
      </p:sp>
      <p:sp>
        <p:nvSpPr>
          <p:cNvPr id="5" name="QC_7_AS.143_1#7e95b0c86?vja=1&amp;pid=5ff24a0c7&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细节理解题。由第一段中的“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aptitude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objective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evaluation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succeed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in.”可知，能力倾向测试主要评估求职者的专业能力。故选D项。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BD.144_1#8c360d6bd?vja=1&amp;pid=5ff24a0c7&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CliftonStrengths?(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5_1#8c360d6bd.bracket?vja=1&amp;pid=5ff24a0c7&amp;color=0,0,0&amp;mp=1&amp;vpa=72&amp;vtp=1"/>
          <p:cNvSpPr/>
          <p:nvPr/>
        </p:nvSpPr>
        <p:spPr>
          <a:xfrm>
            <a:off x="61611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44_2#8c360d6bd.choices?vja=1&amp;pid=5ff24a0c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evaluates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skills.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questions.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comprehensive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a:t>
            </a:r>
            <a:endParaRPr lang="en-US" altLang="zh-CN" sz="2000" dirty="0"/>
          </a:p>
        </p:txBody>
      </p:sp>
      <p:sp>
        <p:nvSpPr>
          <p:cNvPr id="5" name="QC_7_AS.146_1#8c360d6bd?vja=1&amp;pid=5ff24a0c7&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推理判断题。由CliftonStrengths部分中的“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CliftonStrengths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valuable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average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includes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‘tricky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gamed’.”可知，克利夫顿优势评估的独特之处是其包括具有挑战性的问题。故选C项。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47_1#d01f4c17c?vja=1&amp;pid=5ff24a0c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categorised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coaching?(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8_1#d01f4c17c.bracket?vja=1&amp;pid=5ff24a0c7&amp;color=0,0,0&amp;vpa=73&amp;vtp=1"/>
          <p:cNvSpPr/>
          <p:nvPr/>
        </p:nvSpPr>
        <p:spPr>
          <a:xfrm>
            <a:off x="107680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47_2#d01f4c17c.choices?vja=1&amp;pid=5ff24a0c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CliftonStrengths.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Wingfinder.</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C.SEI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Report.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.CareerOneStop.</a:t>
            </a:r>
            <a:endParaRPr lang="en-US" altLang="zh-CN" sz="2000" dirty="0"/>
          </a:p>
        </p:txBody>
      </p:sp>
      <p:sp>
        <p:nvSpPr>
          <p:cNvPr id="5" name="QC_7_AS.149_1#d01f4c17c?vja=1&amp;pid=5ff24a0c7&amp;color=0,0,0&amp;vtp=1"/>
          <p:cNvSpPr/>
          <p:nvPr/>
        </p:nvSpPr>
        <p:spPr>
          <a:xfrm>
            <a:off x="722376" y="2077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细节理解题。由CareerOneStop部分中的“The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sorted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according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relevance,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annual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coupled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professional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coaching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consultation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skills.”可知，CareerOneStop给出的建议可以被分类，并且它提供专业的指导或咨询，由此可知，该测试适合喜欢分类建议和职业指导的求职者。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M_6_BD.150_1#1d79ee0ad?vja=1&amp;pid=cb4940f99&amp;color=0,0,0&amp;vtp=1&amp;bt=1"/>
          <p:cNvSpPr/>
          <p:nvPr/>
        </p:nvSpPr>
        <p:spPr>
          <a:xfrm>
            <a:off x="722376" y="900000"/>
            <a:ext cx="10753344" cy="4572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[陕西师大附中2025高二月考]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trembled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brushes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abandoned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secretly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diagrams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napkins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classmates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cartoons.“Art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haunted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Eleonora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details”—something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petals.“That’s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exclaimed,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microbiology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whispered,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photosynthesis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（光合作用）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0_1#1d79ee0ad?vja=1&amp;pid=cb4940f99&amp;color=0,0,0&amp;vtp=1&amp;bt=1">
            <a:extLst>
              <a:ext uri="{FF2B5EF4-FFF2-40B4-BE49-F238E27FC236}">
                <a16:creationId xmlns:a16="http://schemas.microsoft.com/office/drawing/2014/main" id="{56E12C6C-42F5-9188-EDDB-AB30123C1660}"/>
              </a:ext>
            </a:extLst>
          </p:cNvPr>
          <p:cNvSpPr/>
          <p:nvPr/>
        </p:nvSpPr>
        <p:spPr>
          <a:xfrm>
            <a:off x="722376" y="900000"/>
            <a:ext cx="10753344" cy="530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surgery,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brushwork.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fire-breathing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X-rays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Dawson,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counsellor,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overlapped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labelled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Illustration”.He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of—graphic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（解剖学）</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classes.“Your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workshops.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microscope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paintbrushes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hesitated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cancelling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possibilities.</a:t>
            </a:r>
            <a:endParaRPr lang="en-US" altLang="zh-CN" sz="2000" dirty="0"/>
          </a:p>
        </p:txBody>
      </p:sp>
    </p:spTree>
    <p:extLst>
      <p:ext uri="{BB962C8B-B14F-4D97-AF65-F5344CB8AC3E}">
        <p14:creationId xmlns:p14="http://schemas.microsoft.com/office/powerpoint/2010/main" val="697089713"/>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M_6_EX.151_1#1d79ee0ad?vja=1&amp;pid=cb4940f99&amp;color=0,0,0&amp;vtp=1&amp;bt=1"/>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主要讲述了主人公洛拉在对艺术的热爱和对医学研究的选择之间左右为难，后来在学校职业招聘会、医院志愿者活动等经历的影响下，发现自己的艺术技能在医疗领域有独特的作用，从而将两者结合起来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BD.152_1#b8d275d4f?vja=1&amp;pid=1d79ee0a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3_1#b8d275d4f.bracket?vja=1&amp;pid=1d79ee0ad&amp;color=0,0,0&amp;vpa=74&amp;vtp=1"/>
          <p:cNvSpPr/>
          <p:nvPr/>
        </p:nvSpPr>
        <p:spPr>
          <a:xfrm>
            <a:off x="69247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52_2#b8d275d4f.choices?vja=1&amp;pid=1d79ee0a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hobby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regretted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endParaRPr lang="en-US" altLang="zh-CN" sz="2000" dirty="0"/>
          </a:p>
        </p:txBody>
      </p:sp>
      <p:sp>
        <p:nvSpPr>
          <p:cNvPr id="5" name="QC_7_AS.154_1#b8d275d4f?vja=1&amp;pid=1d79ee0ad&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推理判断题。根据第一段内容可知，作者描述了自己的手指在签医学院预科申请表时颤抖、画笔像是被遗弃的朋友以及母亲的话Art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body萦绕在作者心头，由此可推知，作者在对艺术的热爱和对医学研究的选择之间左右为难。故选C项。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11559432e.fixed?vja=1&amp;pid=b2d427c87&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11559432e.fixed?vja=1&amp;pid=b2d427c87&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Topic</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Talk</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EQ∶</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IQ</a:t>
            </a:r>
            <a:endParaRPr lang="en-US" altLang="zh-CN" sz="4400" dirty="0"/>
          </a:p>
        </p:txBody>
      </p:sp>
      <p:pic>
        <p:nvPicPr>
          <p:cNvPr id="4" name="C_4#11559432e.fixed?vja=1&amp;pid=b2d427c87&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11559432e.fixed?vja=1&amp;pid=b2d427c87&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155_1#b265fba90?vja=1&amp;pid=1d79ee0ad&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Lora’s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6_1#b265fba90.blank?vja=1&amp;pid=1d79ee0ad&amp;color=0,0,0&amp;mp=1&amp;vpa=75&amp;vtp=1"/>
          <p:cNvSpPr/>
          <p:nvPr/>
        </p:nvSpPr>
        <p:spPr>
          <a:xfrm>
            <a:off x="6158230"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55_2#b265fba90.choices?vja=1&amp;pid=1d79ee0ad&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48304" algn="l"/>
                <a:tab pos="4969607" algn="l"/>
                <a:tab pos="814021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joy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distraction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burden</a:t>
            </a:r>
            <a:endParaRPr lang="en-US" altLang="zh-CN" sz="2000" dirty="0"/>
          </a:p>
        </p:txBody>
      </p:sp>
      <p:sp>
        <p:nvSpPr>
          <p:cNvPr id="5" name="QC_7_AS.157_1#b265fba90?vja=1&amp;pid=1d79ee0ad&amp;color=0,0,0&amp;vtp=1"/>
          <p:cNvSpPr/>
          <p:nvPr/>
        </p:nvSpPr>
        <p:spPr>
          <a:xfrm>
            <a:off x="722376" y="1696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exclaimed,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microbiology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illustrations.”可知，惠特曼博士认为洛拉的“隐藏技能”是医学研究最需要的技能，是一项优势。故选A项。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BD.158_1#49d59dc43?vja=1&amp;pid=1d79ee0a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Lora’s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9_1#49d59dc43.bracket?vja=1&amp;pid=1d79ee0ad&amp;color=0,0,0&amp;vpa=76&amp;vtp=1"/>
          <p:cNvSpPr/>
          <p:nvPr/>
        </p:nvSpPr>
        <p:spPr>
          <a:xfrm>
            <a:off x="9107805"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58_2#49d59dc43.choices?vja=1&amp;pid=1d79ee0a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convinced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healthcare.</a:t>
            </a:r>
            <a:endParaRPr lang="en-US" altLang="zh-CN" sz="2000" dirty="0"/>
          </a:p>
        </p:txBody>
      </p:sp>
      <p:sp>
        <p:nvSpPr>
          <p:cNvPr id="5" name="QC_7_AS.160_1#49d59dc43?vja=1&amp;pid=1d79ee0ad&amp;color=0,0,0&amp;vtp=1"/>
          <p:cNvSpPr/>
          <p:nvPr/>
        </p:nvSpPr>
        <p:spPr>
          <a:xfrm>
            <a:off x="722376" y="2839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推理判断题。根据第三段中的“Watching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surgery,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noticed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steady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doctors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reminded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brushwork.When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struggled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describe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fire-breathing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cast.‘You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medicine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speak,’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nurse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id.”可推知，洛拉在医院做志愿者的经历让她注意到医生的双手很稳，这使她想起了自己的画笔，她用画画帮助一个男孩描述疼痛，这样的经历让她亲眼见证了艺术在医疗场景中的作用，从而坚定了她将绘画与医学相结合的信念。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BD.161_1#37ae17a1b?vja=1&amp;pid=1d79ee0a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2_1#37ae17a1b.bracket?vja=1&amp;pid=1d79ee0ad&amp;color=0,0,0&amp;vpa=77&amp;vtp=1"/>
          <p:cNvSpPr/>
          <p:nvPr/>
        </p:nvSpPr>
        <p:spPr>
          <a:xfrm>
            <a:off x="64326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61_2#37ae17a1b.choices?vja=1&amp;pid=1d79ee0ad&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success.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eggs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basket.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endParaRPr lang="en-US" altLang="zh-CN" sz="2000" dirty="0"/>
          </a:p>
        </p:txBody>
      </p:sp>
      <p:sp>
        <p:nvSpPr>
          <p:cNvPr id="5" name="QC_7_AS.163_1#37ae17a1b?vja=1&amp;pid=1d79ee0ad&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cancelling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multiply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ilities.”可知，作者最终发现自己的绘画技能和医学专业并非相互排斥，而是可以结合起来，创造出更多的可能性，由此可推知，作者主要传达了拥有两种技能可以照亮人生道路，带来更多可能性的信息，与D项（双管齐下，照亮道路）契合。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M_6_BD.164_1#2dd43df37?vja=1&amp;pid=f9cd972db&amp;color=0,0,0&amp;vtp=1&amp;bt=1"/>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[辽宁重点中学协作校2025高二期中联考]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endParaRPr lang="en-US" altLang="zh-CN" sz="2000" dirty="0"/>
          </a:p>
        </p:txBody>
      </p:sp>
      <p:sp>
        <p:nvSpPr>
          <p:cNvPr id="3" name="QM_6_BD.164_2#2dd43df37?sp=1&amp;vja=1&amp;pid=f9cd972db&amp;color=0,0,0&amp;vtp=1"/>
          <p:cNvSpPr/>
          <p:nvPr/>
        </p:nvSpPr>
        <p:spPr>
          <a:xfrm>
            <a:off x="722376" y="2052271"/>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Do</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not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change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others.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try.1.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endParaRPr lang="en-US" altLang="zh-CN" sz="2000" dirty="0"/>
          </a:p>
        </p:txBody>
      </p:sp>
      <p:sp>
        <p:nvSpPr>
          <p:cNvPr id="4" name="QM_6_BD.164_3#2dd43df37?sp=1&amp;vja=1&amp;pid=f9cd972db&amp;color=0,0,0&amp;vtp=1"/>
          <p:cNvSpPr/>
          <p:nvPr/>
        </p:nvSpPr>
        <p:spPr>
          <a:xfrm>
            <a:off x="722376" y="3588971"/>
            <a:ext cx="10753344" cy="187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Try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using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statements.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disrupted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feel.2.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miserable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heartbroken.”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miserable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heartbroken.”</a:t>
            </a:r>
            <a:endParaRPr lang="en-US" altLang="zh-CN" sz="2000" dirty="0"/>
          </a:p>
        </p:txBody>
      </p:sp>
      <p:sp>
        <p:nvSpPr>
          <p:cNvPr id="5" name="QM_6_AN.165_1#2dd43df37.blank?vja=1&amp;pid=f9cd972db&amp;color=0,0,0&amp;vpa=78&amp;vtp=1"/>
          <p:cNvSpPr/>
          <p:nvPr/>
        </p:nvSpPr>
        <p:spPr>
          <a:xfrm>
            <a:off x="3725291" y="3157171"/>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6" name="QM_6_AN.166_1#2dd43df37.blank?vja=1&amp;pid=f9cd972db&amp;color=0,0,0&amp;vpa=79&amp;vtp=1"/>
          <p:cNvSpPr/>
          <p:nvPr/>
        </p:nvSpPr>
        <p:spPr>
          <a:xfrm>
            <a:off x="2134489" y="4312871"/>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M_6_BD.167_1#2dd43df37?vja=1&amp;pid=f9cd972db&amp;color=0,0,0&amp;mp=1&amp;vtp=1&amp;bt=1"/>
          <p:cNvSpPr/>
          <p:nvPr/>
        </p:nvSpPr>
        <p:spPr>
          <a:xfrm>
            <a:off x="722376" y="896113"/>
            <a:ext cx="10753344" cy="1871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judgement.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endParaRPr lang="en-US" altLang="zh-CN" sz="2000" dirty="0"/>
          </a:p>
        </p:txBody>
      </p:sp>
      <p:sp>
        <p:nvSpPr>
          <p:cNvPr id="3" name="QM_6_BD.167_2#2dd43df37?sp=1&amp;vja=1&amp;pid=f9cd972db&amp;color=0,0,0&amp;mp=1&amp;vtp=1"/>
          <p:cNvSpPr/>
          <p:nvPr/>
        </p:nvSpPr>
        <p:spPr>
          <a:xfrm>
            <a:off x="722376" y="2801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Take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responsibility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for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your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actions.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actions.4.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endParaRPr lang="en-US" altLang="zh-CN" sz="2000" dirty="0"/>
          </a:p>
        </p:txBody>
      </p:sp>
      <p:sp>
        <p:nvSpPr>
          <p:cNvPr id="4" name="QM_6_BD.167_3#2dd43df37?sp=1&amp;vja=1&amp;pid=f9cd972db&amp;color=0,0,0&amp;mp=1&amp;vtp=1"/>
          <p:cNvSpPr/>
          <p:nvPr/>
        </p:nvSpPr>
        <p:spPr>
          <a:xfrm>
            <a:off x="722376" y="4325747"/>
            <a:ext cx="10753344" cy="1494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Avoid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negative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people.</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motivated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miserable.</a:t>
            </a:r>
            <a:endParaRPr lang="en-US" altLang="zh-CN" sz="2000" dirty="0"/>
          </a:p>
        </p:txBody>
      </p:sp>
      <p:sp>
        <p:nvSpPr>
          <p:cNvPr id="5" name="QM_6_AN.168_1#2dd43df37.blank?vja=1&amp;pid=f9cd972db&amp;color=0,0,0&amp;mp=1&amp;vpa=80&amp;vtp=1"/>
          <p:cNvSpPr/>
          <p:nvPr/>
        </p:nvSpPr>
        <p:spPr>
          <a:xfrm>
            <a:off x="14685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6" name="QM_6_AN.169_1#2dd43df37.blank?vja=1&amp;pid=f9cd972db&amp;color=0,0,0&amp;mp=1&amp;vpa=81&amp;vtp=1"/>
          <p:cNvSpPr/>
          <p:nvPr/>
        </p:nvSpPr>
        <p:spPr>
          <a:xfrm>
            <a:off x="10363772" y="3144647"/>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M_6_AN.170_1#2dd43df37.blank?vja=1&amp;pid=f9cd972db&amp;color=0,0,0&amp;mp=1&amp;vpa=82&amp;vtp=1"/>
          <p:cNvSpPr/>
          <p:nvPr/>
        </p:nvSpPr>
        <p:spPr>
          <a:xfrm>
            <a:off x="1481201" y="4668647"/>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M_6_BD.171_1#2dd43df37?vja=1&amp;pid=f9cd972db&amp;color=0,0,0&amp;mp=1&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F.Masking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endParaRPr lang="en-US" altLang="zh-CN" sz="2000" dirty="0"/>
          </a:p>
        </p:txBody>
      </p:sp>
      <p:sp>
        <p:nvSpPr>
          <p:cNvPr id="3" name="QM_6_EX.172_1#2dd43df37?vja=1&amp;pid=f9cd972db&amp;color=0,0,0&amp;vtp=1"/>
          <p:cNvSpPr/>
          <p:nvPr/>
        </p:nvSpPr>
        <p:spPr>
          <a:xfrm>
            <a:off x="722376" y="3563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本文是一篇说明文，主要介绍了提高情商的几种方法，并通过具体说明和实例帮助读者理解如何在日常生活中践行这些方法。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7_BD.173_1#0e989b4a7?vja=1&amp;pid=2dd43df3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74_1#0e989b4a7.blank?vja=1&amp;pid=2dd43df37&amp;color=0,0,0&amp;vpa=83&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B_7_AS.175_1#0e989b4a7?vja=1&amp;pid=2dd43df37&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指出每个人都有权拥有自己的信仰和观点，你无法改变别人；下文则提到这是让你变得有情商和快乐的方法。由此可知，设空处应承接上文提到的不能改变别人这一结论，并给出替代做法。C项（最好的做法是改变你自己）提出了改变自己的建议，与上文形成对比，并自然引出下文内容。故选C项。</a:t>
            </a:r>
            <a:endParaRPr lang="en-US" altLang="zh-CN" sz="2200" dirty="0"/>
          </a:p>
        </p:txBody>
      </p:sp>
      <p:sp>
        <p:nvSpPr>
          <p:cNvPr id="5" name="QB_7_BD.176_1#9d8009e5f?vja=1&amp;pid=2dd43df37&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77_1#9d8009e5f.blank?vja=1&amp;pid=2dd43df37&amp;color=0,0,0&amp;vpa=84&amp;vtp=1"/>
          <p:cNvSpPr/>
          <p:nvPr/>
        </p:nvSpPr>
        <p:spPr>
          <a:xfrm>
            <a:off x="1049401" y="2846959"/>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7" name="QB_7_AS.178_1#9d8009e5f?vja=1&amp;pid=2dd43df37&amp;color=0,0,0&amp;vtp=1"/>
          <p:cNvSpPr/>
          <p:nvPr/>
        </p:nvSpPr>
        <p:spPr>
          <a:xfrm>
            <a:off x="722376" y="3309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建议在情绪受干扰或受伤时，应告诉别人自己的真实感受；下文则介绍最好的办法是用“我”句式来展开表达。由此可知，设空处应进一步说明如果掩饰感受会产生的负面影响，F项（掩饰你的感受或试图不露感情只会伤害你）指出压抑情绪只会伤害自己，与上文的建议形成呼应，并引出下文的具体表达方法。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7_BD.179_1#00de2a96c?vja=1&amp;pid=2dd43df3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80_1#00de2a96c.blank?vja=1&amp;pid=2dd43df37&amp;color=0,0,0&amp;vpa=85&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181_1#00de2a96c?vja=1&amp;pid=2dd43df37&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文的结构可知，设空处是本段的小标题，应起到总领全段的作用。下文提到你爱的人可能通过言行伤害你，你自己也可能有错，并提醒不要让消极想法影响你的判断。由此可知，本段主题是反思自己的想法，设空处应概括这一核心观点。A项（质疑你的想法）直接点明要审视自己的想法，能够概括本段的内容。故选A项。</a:t>
            </a:r>
            <a:endParaRPr lang="en-US" altLang="zh-CN" sz="2200" dirty="0"/>
          </a:p>
        </p:txBody>
      </p:sp>
      <p:sp>
        <p:nvSpPr>
          <p:cNvPr id="5" name="QB_7_BD.182_1#46192d4f1?vja=1&amp;pid=2dd43df37&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83_1#46192d4f1.blank?vja=1&amp;pid=2dd43df37&amp;color=0,0,0&amp;vpa=86&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7_AS.184_1#46192d4f1?vja=1&amp;pid=2dd43df37&amp;color=0,0,0&amp;vtp=1"/>
          <p:cNvSpPr/>
          <p:nvPr/>
        </p:nvSpPr>
        <p:spPr>
          <a:xfrm>
            <a:off x="722376" y="3309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指出要对自己的行为负责，下文说明许多人找借口、对自己的行为不承担责任，这样会伤害他人和自己。由此可知，设空处应强调责任的重要性，G项（如果你不承认你说的任何话或做的任何事情，你怎么能在情感上变得强大呢？）与上文中的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responsibility呼应，同时自然过渡到下文内容。故选G项。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5_1#11a96c21c?vja=1&amp;pid=2dd43df37&amp;color=0,0,0&amp;vtp=1">
            <a:extLst>
              <a:ext uri="{FF2B5EF4-FFF2-40B4-BE49-F238E27FC236}">
                <a16:creationId xmlns:a16="http://schemas.microsoft.com/office/drawing/2014/main" id="{24FC4E53-836F-205E-019C-554608563813}"/>
              </a:ext>
            </a:extLst>
          </p:cNvPr>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S.187_1#11a96c21c?vja=1&amp;pid=2dd43df37&amp;color=0,0,0&amp;vtp=1">
            <a:extLst>
              <a:ext uri="{FF2B5EF4-FFF2-40B4-BE49-F238E27FC236}">
                <a16:creationId xmlns:a16="http://schemas.microsoft.com/office/drawing/2014/main" id="{BFA6DDE0-F4B2-6913-908E-8CF9CA1547C3}"/>
              </a:ext>
            </a:extLst>
          </p:cNvPr>
          <p:cNvSpPr/>
          <p:nvPr/>
        </p:nvSpPr>
        <p:spPr>
          <a:xfrm>
            <a:off x="722376" y="13285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小标题提出要避开消极人群，下文对比了积极人群与消极人群对情绪的不同影响。由此可知，设空处应点明人会受到周围人影响的道理，E项（观其友而知其人，一贯如此）准确传达这一思想，并为后文例证作铺垫，符合语境。故选E项。</a:t>
            </a:r>
            <a:endParaRPr lang="en-US" altLang="zh-CN" sz="2200" dirty="0"/>
          </a:p>
        </p:txBody>
      </p:sp>
      <p:sp>
        <p:nvSpPr>
          <p:cNvPr id="4" name="QB_7_AN.186_1#11a96c21c.blank?vja=1&amp;pid=2dd43df37&amp;color=0,0,0&amp;vpa=87&amp;vtp=1">
            <a:extLst>
              <a:ext uri="{FF2B5EF4-FFF2-40B4-BE49-F238E27FC236}">
                <a16:creationId xmlns:a16="http://schemas.microsoft.com/office/drawing/2014/main" id="{EF9AE014-0B0D-66B0-21C3-F0217874FA5A}"/>
              </a:ext>
            </a:extLst>
          </p:cNvPr>
          <p:cNvSpPr/>
          <p:nvPr/>
        </p:nvSpPr>
        <p:spPr>
          <a:xfrm>
            <a:off x="1036701" y="861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Tree>
    <p:extLst>
      <p:ext uri="{BB962C8B-B14F-4D97-AF65-F5344CB8AC3E}">
        <p14:creationId xmlns:p14="http://schemas.microsoft.com/office/powerpoint/2010/main" val="33306284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C_4#d3416e5c3.fixed?vja=1&amp;pid=9362d4a04&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d3416e5c3.fixed?vja=1&amp;pid=9362d4a04&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Career</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Skills</a:t>
            </a:r>
            <a:endParaRPr lang="en-US" altLang="zh-CN" sz="4400" dirty="0"/>
          </a:p>
        </p:txBody>
      </p:sp>
      <p:pic>
        <p:nvPicPr>
          <p:cNvPr id="4" name="C_4#d3416e5c3.fixed?vja=1&amp;pid=9362d4a04&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d3416e5c3.fixed?vja=1&amp;pid=9362d4a04&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8d5e7db96?vja=1&amp;pid=06adad260&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1.While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phone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worthy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（assist）,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there’s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substitute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camera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comes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taking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perfect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picture.</a:t>
            </a:r>
            <a:endParaRPr lang="en-US" altLang="zh-CN" sz="2000" dirty="0"/>
          </a:p>
        </p:txBody>
      </p:sp>
      <p:sp>
        <p:nvSpPr>
          <p:cNvPr id="4" name="QB_6_AN.2_1#8d5e7db96.blank?vja=1&amp;pid=06adad260&amp;color=0,0,0&amp;vpa=1&amp;vtp=1"/>
          <p:cNvSpPr/>
          <p:nvPr/>
        </p:nvSpPr>
        <p:spPr>
          <a:xfrm>
            <a:off x="4640072" y="1239012"/>
            <a:ext cx="914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assistant</a:t>
            </a:r>
            <a:endParaRPr lang="en-US" altLang="zh-CN" sz="2000" dirty="0"/>
          </a:p>
        </p:txBody>
      </p:sp>
      <p:sp>
        <p:nvSpPr>
          <p:cNvPr id="5" name="QB_6_AS.3_1#d7f6cc126?vja=1&amp;pid=06adad260&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虽然你的手机是一个值得称赞的助手，但提到拍出完美的照片，没有什么可以替代真正的相机。设空处作is的表语，根据设空处前的形容词worthy及冠词a可知，设空处应用名词单数，意为“助手；助理”，故填assistant。</a:t>
            </a:r>
            <a:endParaRPr lang="en-US" altLang="zh-CN" sz="2200" dirty="0"/>
          </a:p>
        </p:txBody>
      </p:sp>
      <p:sp>
        <p:nvSpPr>
          <p:cNvPr id="6" name="QB_6_BD.4_1#c3d167557?vja=1&amp;pid=06adad260&amp;color=0,0,0&amp;vtp=1"/>
          <p:cNvSpPr/>
          <p:nvPr/>
        </p:nvSpPr>
        <p:spPr>
          <a:xfrm>
            <a:off x="722376" y="3268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2.Hangzhou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strong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tourists.（impress）</a:t>
            </a:r>
            <a:endParaRPr lang="en-US" altLang="zh-CN" sz="2000" dirty="0"/>
          </a:p>
        </p:txBody>
      </p:sp>
      <p:sp>
        <p:nvSpPr>
          <p:cNvPr id="7" name="QB_6_AN.5_1#c3d167557.blank?vja=1&amp;pid=06adad260&amp;color=0,0,0&amp;vpa=2&amp;vtp=1"/>
          <p:cNvSpPr/>
          <p:nvPr/>
        </p:nvSpPr>
        <p:spPr>
          <a:xfrm>
            <a:off x="3379089" y="3217545"/>
            <a:ext cx="1154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impressive</a:t>
            </a:r>
            <a:endParaRPr lang="en-US" altLang="zh-CN" sz="2000" dirty="0"/>
          </a:p>
        </p:txBody>
      </p:sp>
      <p:sp>
        <p:nvSpPr>
          <p:cNvPr id="8" name="QB_6_AN.6_1#c3d167557.blank?vja=1&amp;pid=06adad260&amp;color=0,0,0&amp;vpa=3&amp;vtp=1"/>
          <p:cNvSpPr/>
          <p:nvPr/>
        </p:nvSpPr>
        <p:spPr>
          <a:xfrm>
            <a:off x="8489188" y="3217545"/>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impression</a:t>
            </a:r>
            <a:endParaRPr lang="en-US" altLang="zh-CN" sz="2000" dirty="0"/>
          </a:p>
        </p:txBody>
      </p:sp>
      <p:sp>
        <p:nvSpPr>
          <p:cNvPr id="9" name="QB_6_AS.7_1#c3d167557?vja=1&amp;pid=06adad260&amp;color=0,0,0&amp;vtp=1"/>
          <p:cNvSpPr/>
          <p:nvPr/>
        </p:nvSpPr>
        <p:spPr>
          <a:xfrm>
            <a:off x="722376" y="4071747"/>
            <a:ext cx="10753344" cy="1532255"/>
          </a:xfrm>
          <a:prstGeom prst="rect">
            <a:avLst/>
          </a:prstGeom>
          <a:noFill/>
          <a:ln/>
        </p:spPr>
        <p:txBody>
          <a:bodyPr wrap="square" lIns="0" tIns="0" rIns="0" bIns="0" rtlCol="0" anchor="t"/>
          <a:lstStyle/>
          <a:p>
            <a:pPr>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句意为：杭州是一座令人印象深刻的城市，它经常给游客留下深刻的印象，它的风景总是吸引着外国游客。第一空作定语，修饰city，应用形容词impressive，意为“给人深刻印象的”；make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err="1">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impression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意为“给</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留下</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印象”，为固定搭配，故第二空填impression。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9"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P_6_BD#2ad00e6b4?vja=1&amp;pid=000f3b0bd&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1.Gaining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（finance）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stability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through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good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career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helps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people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build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secure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future.</a:t>
            </a:r>
            <a:endParaRPr lang="en-US" altLang="zh-CN" sz="2000" dirty="0"/>
          </a:p>
        </p:txBody>
      </p:sp>
      <p:sp>
        <p:nvSpPr>
          <p:cNvPr id="4" name="QB_6_AN.189_1#2ad00e6b4.blank?vja=1&amp;pid=000f3b0bd&amp;color=0,0,0&amp;vpa=88&amp;vtp=1"/>
          <p:cNvSpPr/>
          <p:nvPr/>
        </p:nvSpPr>
        <p:spPr>
          <a:xfrm>
            <a:off x="1972183" y="1239012"/>
            <a:ext cx="942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financial</a:t>
            </a:r>
            <a:endParaRPr lang="en-US" altLang="zh-CN" sz="2000" dirty="0"/>
          </a:p>
        </p:txBody>
      </p:sp>
      <p:sp>
        <p:nvSpPr>
          <p:cNvPr id="5" name="QB_6_AS.190_1#1be47706c?vja=1&amp;pid=000f3b0bd&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句意为：通过一份好工作获得经济稳定有助于年轻人打造安稳的未来。设空处修饰名词stability，作定语，应用形容词。故填financial。</a:t>
            </a:r>
            <a:endParaRPr lang="en-US" altLang="zh-CN" sz="2200" dirty="0"/>
          </a:p>
        </p:txBody>
      </p:sp>
      <p:sp>
        <p:nvSpPr>
          <p:cNvPr id="6" name="QB_6_BD.191_1#0333275e0?vja=1&amp;pid=000f3b0bd&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（说服）</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（logical）.</a:t>
            </a:r>
            <a:endParaRPr lang="en-US" altLang="zh-CN" sz="2000" dirty="0"/>
          </a:p>
        </p:txBody>
      </p:sp>
      <p:sp>
        <p:nvSpPr>
          <p:cNvPr id="7" name="QB_6_AN.192_1#0333275e0.blank?vja=1&amp;pid=000f3b0bd&amp;color=0,0,0&amp;vpa=89&amp;vtp=1"/>
          <p:cNvSpPr/>
          <p:nvPr/>
        </p:nvSpPr>
        <p:spPr>
          <a:xfrm>
            <a:off x="2625789" y="3217545"/>
            <a:ext cx="942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logically</a:t>
            </a:r>
            <a:endParaRPr lang="en-US" altLang="zh-CN" sz="2000" dirty="0"/>
          </a:p>
        </p:txBody>
      </p:sp>
      <p:sp>
        <p:nvSpPr>
          <p:cNvPr id="8" name="QB_6_AS.193_1#0333275e0?vja=1&amp;pid=000f3b0bd&amp;color=0,0,0&amp;vtp=1"/>
          <p:cNvSpPr/>
          <p:nvPr/>
        </p:nvSpPr>
        <p:spPr>
          <a:xfrm>
            <a:off x="722376" y="3690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句意为：如果你想说服某人支持你，你需要从情感上和逻辑上说服他/她。设空处修饰动词convince，应用副词，作状语。故填logically。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B_6_BD.194_1#e17b3de50?vja=1&amp;pid=000f3b0bd&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3.Unless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stay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（motivate）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nights.</a:t>
            </a:r>
            <a:endParaRPr lang="en-US" altLang="zh-CN" sz="2000" dirty="0"/>
          </a:p>
        </p:txBody>
      </p:sp>
      <p:sp>
        <p:nvSpPr>
          <p:cNvPr id="3" name="QB_6_AN.195_1#e17b3de50.blank?vja=1&amp;pid=000f3b0bd&amp;color=0,0,0&amp;vpa=90&amp;vtp=1"/>
          <p:cNvSpPr/>
          <p:nvPr/>
        </p:nvSpPr>
        <p:spPr>
          <a:xfrm>
            <a:off x="10277539" y="858013"/>
            <a:ext cx="1069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motivated</a:t>
            </a:r>
            <a:endParaRPr lang="en-US" altLang="zh-CN" sz="2000" dirty="0"/>
          </a:p>
        </p:txBody>
      </p:sp>
      <p:sp>
        <p:nvSpPr>
          <p:cNvPr id="4" name="QB_6_AS.196_1#e17b3de50?vja=1&amp;pid=000f3b0bd&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除非你能睡好，否则在一两个晚上以后你会失去专注力、计划能力和保持积极的能力。stay意为“保持”，在此处为连系动词，故其后跟形容词，结合focus和plan可知，此处应用motivated，意为“积极的；主动的”。</a:t>
            </a:r>
            <a:endParaRPr lang="en-US" altLang="zh-CN" sz="2200" dirty="0"/>
          </a:p>
        </p:txBody>
      </p:sp>
      <p:sp>
        <p:nvSpPr>
          <p:cNvPr id="5" name="QB_6_BD.197_1#9b2ad1186?vja=1&amp;pid=000f3b0bd&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completely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comprehension.</a:t>
            </a:r>
            <a:endParaRPr lang="en-US" altLang="zh-CN" sz="2000" dirty="0"/>
          </a:p>
        </p:txBody>
      </p:sp>
      <p:sp>
        <p:nvSpPr>
          <p:cNvPr id="6" name="QB_6_AN.198_1#9b2ad1186.blank?vja=1&amp;pid=000f3b0bd&amp;color=0,0,0&amp;vpa=91&amp;vtp=1"/>
          <p:cNvSpPr/>
          <p:nvPr/>
        </p:nvSpPr>
        <p:spPr>
          <a:xfrm>
            <a:off x="4394264" y="2834259"/>
            <a:ext cx="804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beyond</a:t>
            </a:r>
            <a:endParaRPr lang="en-US" altLang="zh-CN" sz="2000" dirty="0"/>
          </a:p>
        </p:txBody>
      </p:sp>
      <p:sp>
        <p:nvSpPr>
          <p:cNvPr id="7" name="QB_6_AS.199_1#9b2ad1186?vja=1&amp;pid=000f3b0bd&amp;color=0,0,0&amp;vtp=1"/>
          <p:cNvSpPr/>
          <p:nvPr/>
        </p:nvSpPr>
        <p:spPr>
          <a:xfrm>
            <a:off x="722376" y="3268282"/>
            <a:ext cx="11096625"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句意为：他的举止完全令人费解。beyond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comprehension为固定搭配，意为“令人难以理解”。</a:t>
            </a:r>
            <a:endParaRPr lang="en-US" altLang="zh-CN" sz="2200" dirty="0"/>
          </a:p>
        </p:txBody>
      </p:sp>
      <p:sp>
        <p:nvSpPr>
          <p:cNvPr id="8" name="QB_6_BD.200_1#80f87e305?vja=1&amp;pid=000f3b0bd&amp;color=0,0,0&amp;vtp=1"/>
          <p:cNvSpPr/>
          <p:nvPr/>
        </p:nvSpPr>
        <p:spPr>
          <a:xfrm>
            <a:off x="722376" y="366096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industry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salt.</a:t>
            </a:r>
            <a:endParaRPr lang="en-US" altLang="zh-CN" sz="2000" dirty="0"/>
          </a:p>
        </p:txBody>
      </p:sp>
      <p:sp>
        <p:nvSpPr>
          <p:cNvPr id="9" name="QB_6_AN.201_1#80f87e305.blank?vja=1&amp;pid=000f3b0bd&amp;color=0,0,0&amp;vpa=92&amp;vtp=1"/>
          <p:cNvSpPr/>
          <p:nvPr/>
        </p:nvSpPr>
        <p:spPr>
          <a:xfrm>
            <a:off x="7732014" y="3622865"/>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towards</a:t>
            </a:r>
            <a:endParaRPr lang="en-US" altLang="zh-CN" sz="2000" dirty="0"/>
          </a:p>
        </p:txBody>
      </p:sp>
      <p:sp>
        <p:nvSpPr>
          <p:cNvPr id="10" name="QB_6_AS.202_1#80f87e305?vja=1&amp;pid=000f3b0bd&amp;color=0,0,0&amp;vtp=1"/>
          <p:cNvSpPr/>
          <p:nvPr/>
        </p:nvSpPr>
        <p:spPr>
          <a:xfrm>
            <a:off x="722376" y="44654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句意为：近期在食品服务业有低脂、低盐的趋势。a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towards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意为“有</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的趋势”，为固定搭配。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6_BD.203_1#891559cf9?vja=1&amp;pid=000f3b0b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still</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guarantee,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repaired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charge.</a:t>
            </a:r>
            <a:endParaRPr lang="en-US" altLang="zh-CN" sz="2000" dirty="0"/>
          </a:p>
        </p:txBody>
      </p:sp>
      <p:sp>
        <p:nvSpPr>
          <p:cNvPr id="3" name="QB_6_AN.204_1#891559cf9.blank?vja=1&amp;pid=000f3b0bd&amp;color=0,0,0&amp;vpa=93&amp;vtp=1"/>
          <p:cNvSpPr/>
          <p:nvPr/>
        </p:nvSpPr>
        <p:spPr>
          <a:xfrm>
            <a:off x="2946464" y="858013"/>
            <a:ext cx="635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under</a:t>
            </a:r>
            <a:endParaRPr lang="en-US" altLang="zh-CN" sz="2000" dirty="0"/>
          </a:p>
        </p:txBody>
      </p:sp>
      <p:sp>
        <p:nvSpPr>
          <p:cNvPr id="4" name="QB_6_AS.205_1#891559cf9?vja=1&amp;pid=000f3b0bd&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句意为：这辆车还在保修期内，所以我请人免费修理了它。under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guarantee意为“在保修期内”，为固定搭配，故填under。</a:t>
            </a:r>
            <a:endParaRPr lang="en-US" altLang="zh-CN" sz="2200" dirty="0"/>
          </a:p>
        </p:txBody>
      </p:sp>
      <p:sp>
        <p:nvSpPr>
          <p:cNvPr id="5" name="QB_6_BD.206_1#2ce91f4d1?vja=1&amp;pid=000f3b0bd&amp;color=0,0,0&amp;vtp=1"/>
          <p:cNvSpPr/>
          <p:nvPr/>
        </p:nvSpPr>
        <p:spPr>
          <a:xfrm>
            <a:off x="722376" y="2125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rather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endParaRPr lang="en-US" altLang="zh-CN" sz="2000" dirty="0"/>
          </a:p>
        </p:txBody>
      </p:sp>
      <p:sp>
        <p:nvSpPr>
          <p:cNvPr id="6" name="QB_6_AN.207_1#2ce91f4d1.blank?vja=1&amp;pid=000f3b0bd&amp;color=0,0,0&amp;vpa=94&amp;vtp=1"/>
          <p:cNvSpPr/>
          <p:nvPr/>
        </p:nvSpPr>
        <p:spPr>
          <a:xfrm>
            <a:off x="7586980" y="2087245"/>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than</a:t>
            </a:r>
            <a:endParaRPr lang="en-US" altLang="zh-CN" sz="2000" dirty="0"/>
          </a:p>
        </p:txBody>
      </p:sp>
      <p:sp>
        <p:nvSpPr>
          <p:cNvPr id="7" name="QB_6_AS.208_1#2ce91f4d1?vja=1&amp;pid=000f3b0bd&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句意为：真正重要的是对树木的保护，而不是每年种多少棵树。该句为强调句，rather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than为固定搭配，意为“而不是”，故填than。</a:t>
            </a:r>
            <a:endParaRPr lang="en-US" altLang="zh-CN" sz="2200" dirty="0"/>
          </a:p>
        </p:txBody>
      </p:sp>
      <p:sp>
        <p:nvSpPr>
          <p:cNvPr id="8" name="QB_6_BD.209_1#87b88016e?vja=1&amp;pid=000f3b0bd&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ability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endParaRPr lang="en-US" altLang="zh-CN" sz="2000" dirty="0"/>
          </a:p>
        </p:txBody>
      </p:sp>
      <p:sp>
        <p:nvSpPr>
          <p:cNvPr id="9" name="QB_6_AN.210_1#87b88016e.blank?vja=1&amp;pid=000f3b0bd&amp;color=0,0,0&amp;vpa=95&amp;vtp=1"/>
          <p:cNvSpPr/>
          <p:nvPr/>
        </p:nvSpPr>
        <p:spPr>
          <a:xfrm>
            <a:off x="2255901" y="3685159"/>
            <a:ext cx="1141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express</a:t>
            </a:r>
            <a:endParaRPr lang="en-US" altLang="zh-CN" sz="2000" dirty="0"/>
          </a:p>
        </p:txBody>
      </p:sp>
      <p:sp>
        <p:nvSpPr>
          <p:cNvPr id="10" name="QB_6_AS.211_1#87b88016e?vja=1&amp;pid=000f3b0bd&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句意为：表达想法的能力和想法本身一样重要。不定式短语to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express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idea作后置定语，修饰名词ability。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6_AS.211_2#87b88016e?vja=1&amp;pid=000f3b0bd&amp;color=0,0,0&amp;mp=1&amp;vtp=1&amp;bt=1"/>
          <p:cNvSpPr/>
          <p:nvPr/>
        </p:nvSpPr>
        <p:spPr>
          <a:xfrm>
            <a:off x="722376" y="900000"/>
            <a:ext cx="10753344" cy="1113155"/>
          </a:xfrm>
          <a:prstGeom prst="rect">
            <a:avLst/>
          </a:prstGeom>
          <a:noFill/>
          <a:ln/>
        </p:spPr>
        <p:txBody>
          <a:bodyPr wrap="square" lIns="0" tIns="0" rIns="0" bIns="0" rtlCol="0" anchor="t"/>
          <a:lstStyle/>
          <a:p>
            <a:pPr algn="just">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一些抽象名词，如ability、chance、opportunity、promise、attempt、wish、way、reason、right、time、plan、effort等，常用不定式作后置定语。如：She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fulfilled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abroad.她履行了送他出国的诺言。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6_BD.212_1#72714c51a?vja=1&amp;pid=000f3b0bd&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Times New Roman" pitchFamily="34" charset="0"/>
                <a:ea typeface="微软雅黑" pitchFamily="34" charset="-122"/>
                <a:cs typeface="Times New Roman" pitchFamily="34" charset="-120"/>
              </a:rPr>
              <a:t>Deeply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festivals.</a:t>
            </a:r>
            <a:endParaRPr lang="en-US" altLang="zh-CN" sz="2000" dirty="0"/>
          </a:p>
        </p:txBody>
      </p:sp>
      <p:sp>
        <p:nvSpPr>
          <p:cNvPr id="3" name="QB_6_AN.213_1#72714c51a.blank?vja=1&amp;pid=000f3b0bd&amp;color=0,0,0&amp;vpa=96&amp;vtp=1"/>
          <p:cNvSpPr/>
          <p:nvPr/>
        </p:nvSpPr>
        <p:spPr>
          <a:xfrm>
            <a:off x="1808480" y="858013"/>
            <a:ext cx="901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attached</a:t>
            </a:r>
            <a:endParaRPr lang="en-US" altLang="zh-CN" sz="2000" dirty="0"/>
          </a:p>
        </p:txBody>
      </p:sp>
      <p:sp>
        <p:nvSpPr>
          <p:cNvPr id="4" name="QB_6_AS.214_1#72714c51a?vja=1&amp;pid=000f3b0bd&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句意为：他深爱着自己的家乡，经常看望家人，从不错过当地的节日。be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attached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to是固定短语，意为“喜爱，依恋”，设空处在句中作状语，故填形容词attached。</a:t>
            </a:r>
            <a:endParaRPr lang="en-US" altLang="zh-CN" sz="2200" dirty="0"/>
          </a:p>
        </p:txBody>
      </p:sp>
      <p:sp>
        <p:nvSpPr>
          <p:cNvPr id="5" name="QB_6_BD.215_1#e8e03be51?vja=1&amp;pid=000f3b0bd&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blue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stairs.</a:t>
            </a:r>
            <a:endParaRPr lang="en-US" altLang="zh-CN" sz="2000" dirty="0"/>
          </a:p>
        </p:txBody>
      </p:sp>
      <p:sp>
        <p:nvSpPr>
          <p:cNvPr id="6" name="QB_6_AN.216_1#e8e03be51.blank?vja=1&amp;pid=000f3b0bd&amp;color=0,0,0&amp;vpa=97&amp;vtp=1"/>
          <p:cNvSpPr/>
          <p:nvPr/>
        </p:nvSpPr>
        <p:spPr>
          <a:xfrm>
            <a:off x="3711639" y="2453259"/>
            <a:ext cx="915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standing</a:t>
            </a:r>
            <a:endParaRPr lang="en-US" altLang="zh-CN" sz="2000" dirty="0"/>
          </a:p>
        </p:txBody>
      </p:sp>
      <p:sp>
        <p:nvSpPr>
          <p:cNvPr id="7" name="QB_6_AS.217_1#e8e03be51?vja=1&amp;pid=000f3b0bd&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句意为：有一个穿蓝色衣服的男孩站在楼梯上。该句中有系动词is，此处应用非谓语形式，stand与boy之间为逻辑上的主动关系，故填standing。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M_6_BD.218_1#f99778d98?vja=1&amp;pid=c0417a98d&amp;color=0,0,0&amp;vtp=1&amp;bt=1"/>
          <p:cNvSpPr/>
          <p:nvPr/>
        </p:nvSpPr>
        <p:spPr>
          <a:xfrm>
            <a:off x="722376" y="900000"/>
            <a:ext cx="10753344" cy="4572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[重庆拔尖强基联盟2025月考]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Forbidden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these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artefacts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tear.3.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（tackle）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artefacts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Masters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in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Forbidden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which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2016.Focusing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craftsmanship.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while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suffered.</a:t>
            </a:r>
            <a:endParaRPr lang="en-US" altLang="zh-CN" sz="2000" dirty="0"/>
          </a:p>
          <a:p>
            <a:pPr algn="just">
              <a:lnSpc>
                <a:spcPct val="125000"/>
              </a:lnSpc>
            </a:pPr>
            <a:endParaRPr lang="en-US" altLang="zh-CN" sz="2000" dirty="0"/>
          </a:p>
        </p:txBody>
      </p:sp>
      <p:sp>
        <p:nvSpPr>
          <p:cNvPr id="3" name="QM_6_AN.219_1#f99778d98.blank?vja=1&amp;pid=c0417a98d&amp;color=0,0,0&amp;vpa=98&amp;vtp=1"/>
          <p:cNvSpPr/>
          <p:nvPr/>
        </p:nvSpPr>
        <p:spPr>
          <a:xfrm>
            <a:off x="4001072" y="1623900"/>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4" name="QM_6_AN.220_1#f99778d98.blank?vja=1&amp;pid=c0417a98d&amp;color=0,0,0&amp;vpa=99&amp;vtp=1"/>
          <p:cNvSpPr/>
          <p:nvPr/>
        </p:nvSpPr>
        <p:spPr>
          <a:xfrm>
            <a:off x="8932355" y="2004900"/>
            <a:ext cx="985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treasured</a:t>
            </a:r>
            <a:endParaRPr lang="en-US" altLang="zh-CN" sz="2000" dirty="0"/>
          </a:p>
        </p:txBody>
      </p:sp>
      <p:sp>
        <p:nvSpPr>
          <p:cNvPr id="5" name="QM_6_AN.221_1#f99778d98.blank?vja=1&amp;pid=c0417a98d&amp;color=0,0,0&amp;vpa=100&amp;vtp=1"/>
          <p:cNvSpPr/>
          <p:nvPr/>
        </p:nvSpPr>
        <p:spPr>
          <a:xfrm>
            <a:off x="6168454" y="2385900"/>
            <a:ext cx="1053846"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tackle</a:t>
            </a:r>
            <a:endParaRPr lang="en-US" altLang="zh-CN" sz="2000" dirty="0"/>
          </a:p>
        </p:txBody>
      </p:sp>
      <p:sp>
        <p:nvSpPr>
          <p:cNvPr id="6" name="QM_6_AN.222_1#f99778d98.blank?vja=1&amp;pid=c0417a98d&amp;color=0,0,0&amp;vpa=101&amp;vtp=1"/>
          <p:cNvSpPr/>
          <p:nvPr/>
        </p:nvSpPr>
        <p:spPr>
          <a:xfrm>
            <a:off x="1785747" y="3528900"/>
            <a:ext cx="1465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remained</a:t>
            </a:r>
            <a:endParaRPr lang="en-US" altLang="zh-CN" sz="2000" dirty="0"/>
          </a:p>
        </p:txBody>
      </p:sp>
      <p:sp>
        <p:nvSpPr>
          <p:cNvPr id="7" name="QM_6_AN.223_1#f99778d98.blank?vja=1&amp;pid=c0417a98d&amp;color=0,0,0&amp;vpa=102&amp;vtp=1"/>
          <p:cNvSpPr/>
          <p:nvPr/>
        </p:nvSpPr>
        <p:spPr>
          <a:xfrm>
            <a:off x="10398506" y="3528900"/>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a:t>
            </a:r>
            <a:endParaRPr lang="en-US" altLang="zh-CN" sz="2000" dirty="0"/>
          </a:p>
        </p:txBody>
      </p:sp>
      <p:sp>
        <p:nvSpPr>
          <p:cNvPr id="8" name="QM_6_AN.224_1#f99778d98.blank?vja=1&amp;pid=c0417a98d&amp;color=0,0,0&amp;vpa=103&amp;vtp=1"/>
          <p:cNvSpPr/>
          <p:nvPr/>
        </p:nvSpPr>
        <p:spPr>
          <a:xfrm>
            <a:off x="8328089" y="4659200"/>
            <a:ext cx="661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fixing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18_1#f99778d98?vja=1&amp;pid=c0417a98d&amp;color=0,0,0&amp;vtp=1&amp;bt=1">
            <a:extLst>
              <a:ext uri="{FF2B5EF4-FFF2-40B4-BE49-F238E27FC236}">
                <a16:creationId xmlns:a16="http://schemas.microsoft.com/office/drawing/2014/main" id="{6242EEED-DA1D-C81E-4862-2F11A3B43C36}"/>
              </a:ext>
            </a:extLst>
          </p:cNvPr>
          <p:cNvSpPr/>
          <p:nvPr/>
        </p:nvSpPr>
        <p:spPr>
          <a:xfrm>
            <a:off x="722376" y="900000"/>
            <a:ext cx="10753344" cy="2252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undoubtedly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（incredible）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Masters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in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Forbidden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City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Chenxin,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Chengdu,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Chengdu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learning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heritage.</a:t>
            </a:r>
            <a:endParaRPr lang="en-US" altLang="zh-CN" sz="2000" dirty="0"/>
          </a:p>
        </p:txBody>
      </p:sp>
      <p:sp>
        <p:nvSpPr>
          <p:cNvPr id="3" name="QM_6_EX.229_1#f99778d98?vja=1&amp;pid=c0417a98d&amp;color=0,0,0&amp;vtp=1">
            <a:extLst>
              <a:ext uri="{FF2B5EF4-FFF2-40B4-BE49-F238E27FC236}">
                <a16:creationId xmlns:a16="http://schemas.microsoft.com/office/drawing/2014/main" id="{E069BECB-DF89-A1D4-AA18-E2115A08FFCE}"/>
              </a:ext>
            </a:extLst>
          </p:cNvPr>
          <p:cNvSpPr/>
          <p:nvPr/>
        </p:nvSpPr>
        <p:spPr>
          <a:xfrm>
            <a:off x="722376" y="3195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本文是一篇说明文。文章主要介绍了中国故宫博物院的文物修复工作，以及一部相关的纪录片《我在故宫修文物》的受欢迎程度和对年轻人的影响。</a:t>
            </a:r>
            <a:endParaRPr lang="en-US" altLang="zh-CN" sz="2000" dirty="0"/>
          </a:p>
        </p:txBody>
      </p:sp>
      <p:sp>
        <p:nvSpPr>
          <p:cNvPr id="4" name="QM_6_AN.225_1#f99778d98.blank?vja=1&amp;pid=c0417a98d&amp;color=0,0,0&amp;vpa=104&amp;vtp=1">
            <a:extLst>
              <a:ext uri="{FF2B5EF4-FFF2-40B4-BE49-F238E27FC236}">
                <a16:creationId xmlns:a16="http://schemas.microsoft.com/office/drawing/2014/main" id="{2ECC36A8-EDF4-15AC-6091-5043BD4AD539}"/>
              </a:ext>
            </a:extLst>
          </p:cNvPr>
          <p:cNvSpPr/>
          <p:nvPr/>
        </p:nvSpPr>
        <p:spPr>
          <a:xfrm>
            <a:off x="7454075" y="849200"/>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incredibly</a:t>
            </a:r>
            <a:endParaRPr lang="en-US" altLang="zh-CN" sz="2000" dirty="0"/>
          </a:p>
        </p:txBody>
      </p:sp>
      <p:sp>
        <p:nvSpPr>
          <p:cNvPr id="5" name="QM_6_AN.226_1#f99778d98.blank?vja=1&amp;pid=c0417a98d&amp;color=0,0,0&amp;vpa=105&amp;vtp=1">
            <a:extLst>
              <a:ext uri="{FF2B5EF4-FFF2-40B4-BE49-F238E27FC236}">
                <a16:creationId xmlns:a16="http://schemas.microsoft.com/office/drawing/2014/main" id="{4CBE593C-6F95-7FBB-81FD-9CE5381B7047}"/>
              </a:ext>
            </a:extLst>
          </p:cNvPr>
          <p:cNvSpPr/>
          <p:nvPr/>
        </p:nvSpPr>
        <p:spPr>
          <a:xfrm>
            <a:off x="1621092" y="1611200"/>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but/yet</a:t>
            </a:r>
            <a:endParaRPr lang="en-US" altLang="zh-CN" sz="2000" dirty="0"/>
          </a:p>
        </p:txBody>
      </p:sp>
      <p:sp>
        <p:nvSpPr>
          <p:cNvPr id="6" name="QM_6_AN.227_1#f99778d98.blank?vja=1&amp;pid=c0417a98d&amp;color=0,0,0&amp;vpa=106&amp;vtp=1">
            <a:extLst>
              <a:ext uri="{FF2B5EF4-FFF2-40B4-BE49-F238E27FC236}">
                <a16:creationId xmlns:a16="http://schemas.microsoft.com/office/drawing/2014/main" id="{7C9189E1-B610-A065-8FF0-6387F8C70B62}"/>
              </a:ext>
            </a:extLst>
          </p:cNvPr>
          <p:cNvSpPr/>
          <p:nvPr/>
        </p:nvSpPr>
        <p:spPr>
          <a:xfrm>
            <a:off x="5312664" y="2385900"/>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7" name="QM_6_AN.228_1#f99778d98.blank?vja=1&amp;pid=c0417a98d&amp;color=0,0,0&amp;vpa=107&amp;vtp=1">
            <a:extLst>
              <a:ext uri="{FF2B5EF4-FFF2-40B4-BE49-F238E27FC236}">
                <a16:creationId xmlns:a16="http://schemas.microsoft.com/office/drawing/2014/main" id="{CC40CDF0-3FA8-546C-767C-477CE8D9A6C1}"/>
              </a:ext>
            </a:extLst>
          </p:cNvPr>
          <p:cNvSpPr/>
          <p:nvPr/>
        </p:nvSpPr>
        <p:spPr>
          <a:xfrm>
            <a:off x="1562164" y="2754200"/>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preservation</a:t>
            </a:r>
            <a:endParaRPr lang="en-US" altLang="zh-CN" sz="2000" dirty="0"/>
          </a:p>
        </p:txBody>
      </p:sp>
    </p:spTree>
    <p:extLst>
      <p:ext uri="{BB962C8B-B14F-4D97-AF65-F5344CB8AC3E}">
        <p14:creationId xmlns:p14="http://schemas.microsoft.com/office/powerpoint/2010/main" val="22341100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B_7_BD.230_1#4a5184438?vja=1&amp;pid=f99778d9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231_1#4a5184438.blank?vja=1&amp;pid=f99778d98&amp;color=0,0,0&amp;vpa=108&amp;vtp=1"/>
          <p:cNvSpPr/>
          <p:nvPr/>
        </p:nvSpPr>
        <p:spPr>
          <a:xfrm>
            <a:off x="1062101" y="858013"/>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4" name="QB_7_AS.232_1#4a5184438?vja=1&amp;pid=f99778d98&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句意为：故宫是中国古代建筑与文化的杰出典范，收藏着大量文物。masterpiece为可数名词，此处表泛指，应用不定冠词修饰；outstanding的发音以元音音素开头，故填an。</a:t>
            </a:r>
            <a:endParaRPr lang="en-US" altLang="zh-CN" sz="2200" dirty="0"/>
          </a:p>
        </p:txBody>
      </p:sp>
      <p:sp>
        <p:nvSpPr>
          <p:cNvPr id="5" name="QB_7_BD.233_1#96890ee3e?vja=1&amp;pid=f99778d98&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234_1#96890ee3e.blank?vja=1&amp;pid=f99778d98&amp;color=0,0,0&amp;vpa=109&amp;vtp=1"/>
          <p:cNvSpPr/>
          <p:nvPr/>
        </p:nvSpPr>
        <p:spPr>
          <a:xfrm>
            <a:off x="1036701" y="2084959"/>
            <a:ext cx="985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treasured</a:t>
            </a:r>
            <a:endParaRPr lang="en-US" altLang="zh-CN" sz="2000" dirty="0"/>
          </a:p>
        </p:txBody>
      </p:sp>
      <p:sp>
        <p:nvSpPr>
          <p:cNvPr id="7" name="QB_7_AS.235_1#96890ee3e?vja=1&amp;pid=f99778d98&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随着时间的流逝，这些珍贵的文物遭受了磨损。设空处在句中作定语，修饰名词artefacts，treasure与artefacts之间为逻辑上的被动关系，故应用过去分词。treasured现已形容词化，也可直接作为形容词使用，意为“宝贵的；珍贵的”。故填treasured。</a:t>
            </a:r>
            <a:endParaRPr lang="en-US" altLang="zh-CN" sz="2200" dirty="0"/>
          </a:p>
        </p:txBody>
      </p:sp>
      <p:sp>
        <p:nvSpPr>
          <p:cNvPr id="8" name="QB_7_BD.236_1#4016dcd9f?vja=1&amp;pid=f99778d98&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7_AN.237_1#4016dcd9f.blank?vja=1&amp;pid=f99778d98&amp;color=0,0,0&amp;vpa=110&amp;vtp=1"/>
          <p:cNvSpPr/>
          <p:nvPr/>
        </p:nvSpPr>
        <p:spPr>
          <a:xfrm>
            <a:off x="1062101" y="3697859"/>
            <a:ext cx="1053846"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tackle</a:t>
            </a:r>
            <a:endParaRPr lang="en-US" altLang="zh-CN" sz="2000" dirty="0"/>
          </a:p>
        </p:txBody>
      </p:sp>
      <p:sp>
        <p:nvSpPr>
          <p:cNvPr id="10" name="QB_7_AS.238_1#4016dcd9f?vja=1&amp;pid=f99778d98&amp;color=0,0,0&amp;vtp=1"/>
          <p:cNvSpPr/>
          <p:nvPr/>
        </p:nvSpPr>
        <p:spPr>
          <a:xfrm>
            <a:off x="722376" y="41606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为了解决这个问题，有必要将这些宝贵文物的修复工作视为一项至关重要的任务。句中已有系动词is，且其与设空处之间无连接词连接，故设空处应用非谓语形式；此处表示目的，故应用不定式作目的状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tackle。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B_7_BD.239_1#676b128d0?vja=1&amp;pid=f99778d9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3" name="QB_7_AN.240_1#676b128d0.blank?vja=1&amp;pid=f99778d98&amp;color=0,0,0&amp;vpa=111&amp;vtp=1"/>
          <p:cNvSpPr/>
          <p:nvPr/>
        </p:nvSpPr>
        <p:spPr>
          <a:xfrm>
            <a:off x="1049401" y="858013"/>
            <a:ext cx="1465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remained</a:t>
            </a:r>
            <a:endParaRPr lang="en-US" altLang="zh-CN" sz="2000" dirty="0"/>
          </a:p>
        </p:txBody>
      </p:sp>
      <p:sp>
        <p:nvSpPr>
          <p:cNvPr id="4" name="QB_7_AS.241_1#676b128d0?vja=1&amp;pid=f99778d98&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句意为：纪录片《我在故宫修文物》生动展现了（文物的）修复过程，该片自2016年上映以来便一直很受欢迎。设空处在which引导的定语从句中作谓语；根据时间状语since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2016可知，从句应用现在完成时；从句主语which指代先行词the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documentary，为单数概念，助动词用</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remained。</a:t>
            </a:r>
            <a:endParaRPr lang="en-US" altLang="zh-CN" sz="2200" dirty="0"/>
          </a:p>
        </p:txBody>
      </p:sp>
      <p:sp>
        <p:nvSpPr>
          <p:cNvPr id="5" name="QB_7_BD.242_1#23bc66d89?vja=1&amp;pid=f99778d98&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243_1#23bc66d89.blank?vja=1&amp;pid=f99778d98&amp;color=0,0,0&amp;vpa=112&amp;vtp=1"/>
          <p:cNvSpPr/>
          <p:nvPr/>
        </p:nvSpPr>
        <p:spPr>
          <a:xfrm>
            <a:off x="1024001" y="2834259"/>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a:t>
            </a:r>
            <a:endParaRPr lang="en-US" altLang="zh-CN" sz="2000" dirty="0"/>
          </a:p>
        </p:txBody>
      </p:sp>
      <p:sp>
        <p:nvSpPr>
          <p:cNvPr id="7" name="QB_7_AS.244_1#23bc66d89?vja=1&amp;pid=f99778d98&amp;color=0,0,0&amp;vtp=1"/>
          <p:cNvSpPr/>
          <p:nvPr/>
        </p:nvSpPr>
        <p:spPr>
          <a:xfrm>
            <a:off x="722376" y="3297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纪录片聚焦修复师们在修复过程中如何开展工作，广受赞誉，因为它为观众提供了一个了解手工艺的难得机会。设空处引导宾语从句，作介词on的宾语；此处表示“如何”，从句中缺少方式状语，故用how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B_7_BD.245_1#1487b82ab?vja=1&amp;pid=f99778d9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7_AN.246_1#1487b82ab.blank?vja=1&amp;pid=f99778d98&amp;color=0,0,0&amp;vpa=113&amp;vtp=1"/>
          <p:cNvSpPr/>
          <p:nvPr/>
        </p:nvSpPr>
        <p:spPr>
          <a:xfrm>
            <a:off x="998601" y="845313"/>
            <a:ext cx="661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fixing</a:t>
            </a:r>
            <a:endParaRPr lang="en-US" altLang="zh-CN" sz="2000" dirty="0"/>
          </a:p>
        </p:txBody>
      </p:sp>
      <p:sp>
        <p:nvSpPr>
          <p:cNvPr id="4" name="QB_7_AS.247_1#1487b82ab?vja=1&amp;pid=f99778d98&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句意为：修复师们在修复文物可能遭受到的任何损坏的同时，也致力于保留文物的原有的精髓。此处为时间状语从句的省略，从句补充完整为while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restorers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fixing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damage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suffered，主句主语和从句主语一致，且从句中含有动词be，此处省略the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restorers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are，故应用现在分词形式。故填fixing。</a:t>
            </a:r>
            <a:endParaRPr lang="en-US" altLang="zh-CN" sz="2200" dirty="0"/>
          </a:p>
        </p:txBody>
      </p:sp>
      <p:sp>
        <p:nvSpPr>
          <p:cNvPr id="5" name="QB_7_BD.248_1#287eab169?vja=1&amp;pid=f99778d98&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249_1#287eab169.blank?vja=1&amp;pid=f99778d98&amp;color=0,0,0&amp;vpa=114&amp;vtp=1"/>
          <p:cNvSpPr/>
          <p:nvPr/>
        </p:nvSpPr>
        <p:spPr>
          <a:xfrm>
            <a:off x="1049401" y="2834259"/>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incredibly</a:t>
            </a:r>
            <a:endParaRPr lang="en-US" altLang="zh-CN" sz="2000" dirty="0"/>
          </a:p>
        </p:txBody>
      </p:sp>
      <p:sp>
        <p:nvSpPr>
          <p:cNvPr id="7" name="QB_7_AS.250_1#287eab169?vja=1&amp;pid=f99778d98&amp;color=0,0,0&amp;vtp=1"/>
          <p:cNvSpPr/>
          <p:nvPr/>
        </p:nvSpPr>
        <p:spPr>
          <a:xfrm>
            <a:off x="722376" y="3309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句意为：文物修复无疑是一项极其重要且永无止境的任务。设空处修饰形容词important，在句中作状语，故应用incredible的副词形式</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incredibly。</a:t>
            </a:r>
            <a:endParaRPr lang="en-US" altLang="zh-CN" sz="2200" dirty="0"/>
          </a:p>
        </p:txBody>
      </p:sp>
      <p:sp>
        <p:nvSpPr>
          <p:cNvPr id="8" name="QB_7_BD.251_1#4fa5161a4?vja=1&amp;pid=f99778d98&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7_AN.252_1#4fa5161a4.blank?vja=1&amp;pid=f99778d98&amp;color=0,0,0&amp;vpa=115&amp;vtp=1"/>
          <p:cNvSpPr/>
          <p:nvPr/>
        </p:nvSpPr>
        <p:spPr>
          <a:xfrm>
            <a:off x="1024001" y="4066159"/>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but/yet</a:t>
            </a:r>
            <a:endParaRPr lang="en-US" altLang="zh-CN" sz="2000" dirty="0"/>
          </a:p>
        </p:txBody>
      </p:sp>
      <p:sp>
        <p:nvSpPr>
          <p:cNvPr id="10" name="QB_7_AS.253_1#4fa5161a4?vja=1&amp;pid=f99778d98&amp;color=0,0,0&amp;vtp=1"/>
          <p:cNvSpPr/>
          <p:nvPr/>
        </p:nvSpPr>
        <p:spPr>
          <a:xfrm>
            <a:off x="722376" y="4541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许多年轻人对《我在故宫修文物》中展现的技艺心生钦佩，但很少有人会想到亲自尝试这份工作。根据句意可知，设空处前后内容构成转折关系，且设空处前后为两个独立的分句，故应用表示转折的连词but或yet连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8_1#4bb1e35ce?vja=1&amp;pid=06adad260&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children’s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acknowledged.</a:t>
            </a:r>
            <a:endParaRPr lang="en-US" altLang="zh-CN" sz="2000" dirty="0"/>
          </a:p>
        </p:txBody>
      </p:sp>
      <p:sp>
        <p:nvSpPr>
          <p:cNvPr id="3" name="QB_6_AN.9_1#4bb1e35ce.blank?vja=1&amp;pid=06adad260&amp;color=0,0,0&amp;vpa=4&amp;vtp=1"/>
          <p:cNvSpPr/>
          <p:nvPr/>
        </p:nvSpPr>
        <p:spPr>
          <a:xfrm>
            <a:off x="8412544" y="845313"/>
            <a:ext cx="1238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intelligence</a:t>
            </a:r>
            <a:endParaRPr lang="en-US" altLang="zh-CN" sz="2000" dirty="0"/>
          </a:p>
        </p:txBody>
      </p:sp>
      <p:sp>
        <p:nvSpPr>
          <p:cNvPr id="4" name="QB_6_AS.10_1#4bb1e35ce?vja=1&amp;pid=06adad260&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句意为：音乐的重要性及音乐对儿童智力发展的影响已得到广泛承认。intelligence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development表示“智力发展”，此处应用名词作定语。故填intelligence。</a:t>
            </a:r>
            <a:endParaRPr lang="en-US" altLang="zh-CN" sz="2200" dirty="0"/>
          </a:p>
        </p:txBody>
      </p:sp>
      <p:sp>
        <p:nvSpPr>
          <p:cNvPr id="5" name="QB_6_BD.11_1#05805ece5?vja=1&amp;pid=06adad260&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excessive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endParaRPr lang="en-US" altLang="zh-CN" sz="2000" dirty="0"/>
          </a:p>
        </p:txBody>
      </p:sp>
      <p:sp>
        <p:nvSpPr>
          <p:cNvPr id="6" name="QB_6_AN.12_1#05805ece5.blank?vja=1&amp;pid=06adad260&amp;color=0,0,0&amp;vpa=5&amp;vtp=1"/>
          <p:cNvSpPr/>
          <p:nvPr/>
        </p:nvSpPr>
        <p:spPr>
          <a:xfrm>
            <a:off x="757301" y="2836545"/>
            <a:ext cx="1028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unwilling</a:t>
            </a:r>
            <a:endParaRPr lang="en-US" altLang="zh-CN" sz="2000" dirty="0"/>
          </a:p>
        </p:txBody>
      </p:sp>
      <p:sp>
        <p:nvSpPr>
          <p:cNvPr id="7" name="QB_6_AS.13_1#05805ece5?vja=1&amp;pid=06adad260&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句意为：高科技的过度使用也会让我们的生活变得被动，这将使我们不再愿意去探索思想。设空处在句中作宾语补足语，说明宾语us的状态，须用形容词。根据句意可知，此处表示“不愿意的”，故填unwilling。</a:t>
            </a:r>
            <a:endParaRPr lang="en-US" altLang="zh-CN" sz="2200" dirty="0"/>
          </a:p>
        </p:txBody>
      </p:sp>
      <p:sp>
        <p:nvSpPr>
          <p:cNvPr id="8" name="QB_6_BD.14_1#f34ee6671?vja=1&amp;pid=06adad260&amp;color=0,0,0&amp;vtp=1"/>
          <p:cNvSpPr/>
          <p:nvPr/>
        </p:nvSpPr>
        <p:spPr>
          <a:xfrm>
            <a:off x="722376" y="4500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champion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Paralympics,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honourable.</a:t>
            </a:r>
            <a:endParaRPr lang="en-US" altLang="zh-CN" sz="2000" dirty="0"/>
          </a:p>
        </p:txBody>
      </p:sp>
      <p:sp>
        <p:nvSpPr>
          <p:cNvPr id="9" name="QB_6_AN.15_1#f34ee6671.blank?vja=1&amp;pid=06adad260&amp;color=0,0,0&amp;vpa=6&amp;vtp=1"/>
          <p:cNvSpPr/>
          <p:nvPr/>
        </p:nvSpPr>
        <p:spPr>
          <a:xfrm>
            <a:off x="3509899" y="4449445"/>
            <a:ext cx="998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disability</a:t>
            </a:r>
            <a:endParaRPr lang="en-US" altLang="zh-CN" sz="2000" dirty="0"/>
          </a:p>
        </p:txBody>
      </p:sp>
      <p:sp>
        <p:nvSpPr>
          <p:cNvPr id="10" name="QB_6_AS.16_1#f34ee6671?vja=1&amp;pid=06adad260&amp;color=0,0,0&amp;vtp=1"/>
          <p:cNvSpPr/>
          <p:nvPr/>
        </p:nvSpPr>
        <p:spPr>
          <a:xfrm>
            <a:off x="722376" y="5303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句意为：这个天生有身体障碍的人成了残奥会冠军，这非常值得敬佩。设空处作with的宾语，其前有不定冠词a修饰，应用名词单数形式。故填disability。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B_7_BD.254_1#0c011f946?vja=1&amp;pid=f99778d9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7_AN.255_1#0c011f946.blank?vja=1&amp;pid=f99778d98&amp;color=0,0,0&amp;vpa=116&amp;vtp=1"/>
          <p:cNvSpPr/>
          <p:nvPr/>
        </p:nvSpPr>
        <p:spPr>
          <a:xfrm>
            <a:off x="1062101" y="858013"/>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4" name="QB_7_AS.256_1#0c011f946?vja=1&amp;pid=f99778d98&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句意为：作为一名成都博物馆的志愿者，她花了大量时间向专家学习，梦想着有一天能为保护中国的文化遗产作贡献。此处为固定搭配learn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sb，意为“向某人学习”。故填from。</a:t>
            </a:r>
            <a:endParaRPr lang="en-US" altLang="zh-CN" sz="2200" dirty="0"/>
          </a:p>
        </p:txBody>
      </p:sp>
      <p:sp>
        <p:nvSpPr>
          <p:cNvPr id="5" name="QB_7_BD.257_1#0aaff2687?vja=1&amp;pid=f99778d98&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6" name="QB_7_AN.258_1#0aaff2687.blank?vja=1&amp;pid=f99778d98&amp;color=0,0,0&amp;vpa=117&amp;vtp=1"/>
          <p:cNvSpPr/>
          <p:nvPr/>
        </p:nvSpPr>
        <p:spPr>
          <a:xfrm>
            <a:off x="1189101" y="2059559"/>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preservation</a:t>
            </a:r>
            <a:endParaRPr lang="en-US" altLang="zh-CN" sz="2000" dirty="0"/>
          </a:p>
        </p:txBody>
      </p:sp>
      <p:sp>
        <p:nvSpPr>
          <p:cNvPr id="7" name="QB_7_AS.259_1#0aaff2687?vja=1&amp;pid=f99778d98&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句意见上一题解析。设空处作介词to的宾语，且其前有定冠词the修饰，其后有of，应用名词，表示“保护”，为不可数名词，故填preservation。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C_4#327334e84.fixed?vja=1&amp;pid=9362d4a04&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327334e84.fixed?vja=1&amp;pid=9362d4a04&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Career</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Skills</a:t>
            </a:r>
            <a:endParaRPr lang="en-US" altLang="zh-CN" sz="4400" dirty="0"/>
          </a:p>
        </p:txBody>
      </p:sp>
      <p:pic>
        <p:nvPicPr>
          <p:cNvPr id="4" name="C_4#327334e84.fixed?vja=1&amp;pid=9362d4a04&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327334e84.fixed?vja=1&amp;pid=9362d4a04&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M_6_BD.260_1#6da391434?vja=1&amp;pid=6d429c3ad&amp;color=0,0,0&amp;vtp=1&amp;bt=1"/>
          <p:cNvSpPr/>
          <p:nvPr/>
        </p:nvSpPr>
        <p:spPr>
          <a:xfrm>
            <a:off x="722376" y="900000"/>
            <a:ext cx="10753344" cy="4572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[安徽省2025高三联考]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Sharfuz</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Shifat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Meliora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LaunchPad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sophomore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efficient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complementary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（互补的）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Carolyn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Zelicof,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Nyaisonga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Sandesh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Paudel.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assembled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（聚集）,</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co-founders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CrossRoads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assemble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feedback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execution.”</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60_1#6da391434?vja=1&amp;pid=6d429c3ad&amp;color=0,0,0&amp;vtp=1&amp;bt=1">
            <a:extLst>
              <a:ext uri="{FF2B5EF4-FFF2-40B4-BE49-F238E27FC236}">
                <a16:creationId xmlns:a16="http://schemas.microsoft.com/office/drawing/2014/main" id="{08BA856B-3BB8-EB2D-A2BF-1A9CD80FB19C}"/>
              </a:ext>
            </a:extLst>
          </p:cNvPr>
          <p:cNvSpPr/>
          <p:nvPr/>
        </p:nvSpPr>
        <p:spPr>
          <a:xfrm>
            <a:off x="722376" y="900000"/>
            <a:ext cx="10753344" cy="4538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Minimising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Nyaisonga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Paudel,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（营运开支）</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Nyaisonga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Juggling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curveball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Shifat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CrossRoads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campaigns,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page.“We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Zelicof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endParaRPr lang="en-US" altLang="zh-CN" sz="2000" dirty="0"/>
          </a:p>
        </p:txBody>
      </p:sp>
    </p:spTree>
    <p:extLst>
      <p:ext uri="{BB962C8B-B14F-4D97-AF65-F5344CB8AC3E}">
        <p14:creationId xmlns:p14="http://schemas.microsoft.com/office/powerpoint/2010/main" val="139882280"/>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261_1#6da391434?vja=1&amp;pid=6d429c3ad&amp;color=0,0,0&amp;vtp=1">
            <a:extLst>
              <a:ext uri="{FF2B5EF4-FFF2-40B4-BE49-F238E27FC236}">
                <a16:creationId xmlns:a16="http://schemas.microsoft.com/office/drawing/2014/main" id="{3B29963B-3F11-CFCB-6F46-C916F1943E90}"/>
              </a:ext>
            </a:extLst>
          </p:cNvPr>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本文是一篇记叙文。文章讲述了大学生沙尔富兹·希法特及其团队开发了一款名为CrossRoads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Create的社交媒体应用程序，他们组建团队、描述产品、克服开发成本和时间管理等方面的挑战，并最终为应用的发布做准备的创业故事。</a:t>
            </a:r>
            <a:endParaRPr lang="en-US" altLang="zh-CN" sz="2000" dirty="0"/>
          </a:p>
        </p:txBody>
      </p:sp>
    </p:spTree>
    <p:extLst>
      <p:ext uri="{BB962C8B-B14F-4D97-AF65-F5344CB8AC3E}">
        <p14:creationId xmlns:p14="http://schemas.microsoft.com/office/powerpoint/2010/main" val="38768174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7_BD.262_1#bc2bbff63?vja=1&amp;pid=6da39143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Sharfuz</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Shifat’s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vision?(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3_1#bc2bbff63.bracket?vja=1&amp;pid=6da391434&amp;color=0,0,0&amp;vpa=118&amp;vtp=1"/>
          <p:cNvSpPr/>
          <p:nvPr/>
        </p:nvSpPr>
        <p:spPr>
          <a:xfrm>
            <a:off x="4923155"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262_2#bc2bbff63.choices?vja=1&amp;pid=6da391434&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B.Improving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efficiency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complementary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endParaRPr lang="en-US" altLang="zh-CN" sz="2000" dirty="0"/>
          </a:p>
        </p:txBody>
      </p:sp>
      <p:sp>
        <p:nvSpPr>
          <p:cNvPr id="5" name="QC_7_AS.264_1#bc2bbff63?vja=1&amp;pid=6da391434&amp;color=0,0,0&amp;vtp=1"/>
          <p:cNvSpPr/>
          <p:nvPr/>
        </p:nvSpPr>
        <p:spPr>
          <a:xfrm>
            <a:off x="722376" y="2839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内容可知，希法特的愿景是创建一个平台，让人们可以践行他们的想法并创造某种东西，这表明平台的核心功能是产出成果；同时，这个平台能让人们轻松找到志同道合的人，这体现了其共享的特性。因此，A项（创建一个共享且富有成效的平台）是对其愿景最全面的概括。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7_BD.265_1#b79d5f31d?vja=1&amp;pid=6da39143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6_1#b79d5f31d.bracket?vja=1&amp;pid=6da391434&amp;color=0,0,0&amp;vpa=119&amp;vtp=1"/>
          <p:cNvSpPr/>
          <p:nvPr/>
        </p:nvSpPr>
        <p:spPr>
          <a:xfrm>
            <a:off x="58531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265_2#b79d5f31d.choices?vja=1&amp;pid=6da391434&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performance.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.Product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description.</a:t>
            </a:r>
            <a:endParaRPr lang="en-US" altLang="zh-CN" sz="2000" dirty="0"/>
          </a:p>
        </p:txBody>
      </p:sp>
      <p:sp>
        <p:nvSpPr>
          <p:cNvPr id="5" name="QC_7_AS.267_1#b79d5f31d?vja=1&amp;pid=6da391434&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主旨大意题。根据第二段内容可知，本段主要介绍了他们开发的应用程序CrossRoads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Create，它的用途是为组建团队以研发项目提供平台，还介绍了该应用程序目前的登录页面情况以及标志和座右铭等，这些都属于对产品的描述和介绍。故选D项。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C_7_BD.268_1#37d694c55?vja=1&amp;pid=6da391434&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“curveball”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69_1#37d694c55.bracket?vja=1&amp;pid=6da391434&amp;color=0,0,0&amp;mp=1&amp;vpa=120&amp;vtp=1"/>
          <p:cNvSpPr/>
          <p:nvPr/>
        </p:nvSpPr>
        <p:spPr>
          <a:xfrm>
            <a:off x="103188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68_2#37d694c55.choices?vja=1&amp;pid=6da391434&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task.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barrier.</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schedule.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endParaRPr lang="en-US" altLang="zh-CN" sz="2000" dirty="0"/>
          </a:p>
        </p:txBody>
      </p:sp>
      <p:sp>
        <p:nvSpPr>
          <p:cNvPr id="5" name="QC_7_AS.270_1#37d694c55?vja=1&amp;pid=6da391434&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词所在句可知，curveball被用来形容兼顾学业、求职和应用开发这一处境。作者紧接着用But引起转折，说明凭借热情可以克服它。由此可知，同时处理这三件事是一项挑战或障碍，画线词与B项（主要障碍）意思最为接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7_BD.271_1#89931927c?vja=1&amp;pid=6da39143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CrossRoads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Create?(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72_1#89931927c.bracket?vja=1&amp;pid=6da391434&amp;color=0,0,0&amp;vpa=121&amp;vtp=1"/>
          <p:cNvSpPr/>
          <p:nvPr/>
        </p:nvSpPr>
        <p:spPr>
          <a:xfrm>
            <a:off x="67421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71_2#89931927c.choices?vja=1&amp;pid=6da391434&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A.Focusing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promotion.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.Expanding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charge.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C.Attracting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quickly.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.Investing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endParaRPr lang="en-US" altLang="zh-CN" sz="2000" dirty="0"/>
          </a:p>
        </p:txBody>
      </p:sp>
      <p:sp>
        <p:nvSpPr>
          <p:cNvPr id="5" name="QC_7_AS.273_1#89931927c?vja=1&amp;pid=6da391434&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细节理解题。根据最后一段中的“Wanting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platform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accessible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platform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free.”可知，团队作出免费使用这个平台的决定的直接目的就是想让产品能被尽可能多的用户接触和使用，即团队期望在不收费的情况下扩大用户范围。故选B项。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M_6_BD.274_1#6cafaf7ea?vja=1&amp;pid=6d429c3ad&amp;color=0,0,0&amp;vtp=1&amp;bt=1"/>
          <p:cNvSpPr/>
          <p:nvPr/>
        </p:nvSpPr>
        <p:spPr>
          <a:xfrm>
            <a:off x="722376" y="900000"/>
            <a:ext cx="10753344" cy="4191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[福建福州一中2025高二期中]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Ne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Zha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cinema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90%.When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Suddenly,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impressive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curiosity,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searching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mysterious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sync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screen.</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6_BD.17_1#e78718f95?vja=1&amp;pid=06adad260&amp;color=0,0,0&amp;vtp=1&amp;bt=1"/>
          <p:cNvSpPr/>
          <p:nvPr/>
        </p:nvSpPr>
        <p:spPr>
          <a:xfrm>
            <a:off x="722376" y="896113"/>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endParaRPr lang="en-US" altLang="zh-CN" sz="2000" dirty="0"/>
          </a:p>
        </p:txBody>
      </p:sp>
      <p:sp>
        <p:nvSpPr>
          <p:cNvPr id="3" name="QB_6_AN.18_1#e78718f95.blank?vja=1&amp;pid=06adad260&amp;color=0,0,0&amp;vpa=7&amp;vtp=1"/>
          <p:cNvSpPr/>
          <p:nvPr/>
        </p:nvSpPr>
        <p:spPr>
          <a:xfrm>
            <a:off x="2800731" y="858013"/>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reliable</a:t>
            </a:r>
            <a:endParaRPr lang="en-US" altLang="zh-CN" sz="2000" dirty="0"/>
          </a:p>
        </p:txBody>
      </p:sp>
      <p:sp>
        <p:nvSpPr>
          <p:cNvPr id="4" name="QB_6_AN.19_1#e78718f95.blank?vja=1&amp;pid=06adad260&amp;color=0,0,0&amp;vpa=8&amp;vtp=1"/>
          <p:cNvSpPr/>
          <p:nvPr/>
        </p:nvSpPr>
        <p:spPr>
          <a:xfrm>
            <a:off x="8358950" y="858013"/>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5" name="QB_6_AS.20_1#e78718f95?vja=1&amp;pid=06adad260&amp;color=0,0,0&amp;vtp=1"/>
          <p:cNvSpPr/>
          <p:nvPr/>
        </p:nvSpPr>
        <p:spPr>
          <a:xfrm>
            <a:off x="722376" y="1706245"/>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句意为：我的朋友是一个可靠的人，你放心好了，他会帮助你的。第一空修饰名词person，应填形容词reliable，意为“可靠的；可信赖的”；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on/upon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意为“相信/指望</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that引导宾语从句，it作形式宾语。</a:t>
            </a:r>
            <a:endParaRPr lang="en-US" altLang="zh-CN" sz="2200" dirty="0"/>
          </a:p>
        </p:txBody>
      </p:sp>
      <p:sp>
        <p:nvSpPr>
          <p:cNvPr id="6" name="QB_6_BD.21_1#6f605d0aa?vja=1&amp;pid=06adad260&amp;color=0,0,0&amp;vtp=1"/>
          <p:cNvSpPr/>
          <p:nvPr/>
        </p:nvSpPr>
        <p:spPr>
          <a:xfrm>
            <a:off x="722376" y="29000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unusual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holidays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endParaRPr lang="en-US" altLang="zh-CN" sz="2000" dirty="0"/>
          </a:p>
        </p:txBody>
      </p:sp>
      <p:sp>
        <p:nvSpPr>
          <p:cNvPr id="7" name="QB_6_AN.22_1#6f605d0aa.blank?vja=1&amp;pid=06adad260&amp;color=0,0,0&amp;vpa=9&amp;vtp=1"/>
          <p:cNvSpPr/>
          <p:nvPr/>
        </p:nvSpPr>
        <p:spPr>
          <a:xfrm>
            <a:off x="5736019" y="286194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8" name="QB_6_AS.23_1#6f605d0aa?vja=1&amp;pid=06adad260&amp;color=0,0,0&amp;vtp=1"/>
          <p:cNvSpPr/>
          <p:nvPr/>
        </p:nvSpPr>
        <p:spPr>
          <a:xfrm>
            <a:off x="722376" y="37034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句意为：人们刚从假期回归工作的前几天感到不适应，这是常见的。react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to是固定短语，意为“对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作出反应”。</a:t>
            </a:r>
            <a:endParaRPr lang="en-US" altLang="zh-CN" sz="2200" dirty="0"/>
          </a:p>
        </p:txBody>
      </p:sp>
      <p:sp>
        <p:nvSpPr>
          <p:cNvPr id="9" name="QB_6_BD.24_1#475c85cfb?vja=1&amp;pid=06adad260&amp;color=0,0,0&amp;vtp=1"/>
          <p:cNvSpPr/>
          <p:nvPr/>
        </p:nvSpPr>
        <p:spPr>
          <a:xfrm>
            <a:off x="722376" y="45035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8.Prior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association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positively.</a:t>
            </a:r>
            <a:endParaRPr lang="en-US" altLang="zh-CN" sz="2000" dirty="0"/>
          </a:p>
        </p:txBody>
      </p:sp>
      <p:sp>
        <p:nvSpPr>
          <p:cNvPr id="10" name="QB_6_AN.25_1#475c85cfb.blank?vja=1&amp;pid=06adad260&amp;color=0,0,0&amp;vpa=10&amp;vtp=1"/>
          <p:cNvSpPr/>
          <p:nvPr/>
        </p:nvSpPr>
        <p:spPr>
          <a:xfrm>
            <a:off x="8598472" y="44654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1" name="QB_6_AS.26_1#475c85cfb?vja=1&amp;pid=06adad260&amp;color=0,0,0&amp;vtp=1"/>
          <p:cNvSpPr/>
          <p:nvPr/>
        </p:nvSpPr>
        <p:spPr>
          <a:xfrm>
            <a:off x="722376" y="5303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句意为：在参加活动之前，我的父亲提醒我要和那些积极思考的人交往。in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association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with为固定搭配，意为“与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交往；和</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有联系”，故填in。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10" grpId="0" build="p" animBg="1"/>
      <p:bldP spid="11"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4_1#6cafaf7ea?vja=1&amp;pid=6d429c3ad&amp;color=0,0,0&amp;vtp=1&amp;bt=1">
            <a:extLst>
              <a:ext uri="{FF2B5EF4-FFF2-40B4-BE49-F238E27FC236}">
                <a16:creationId xmlns:a16="http://schemas.microsoft.com/office/drawing/2014/main" id="{61080826-F4DC-3908-3A21-C1C30D09C5DC}"/>
              </a:ext>
            </a:extLst>
          </p:cNvPr>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anose="02010600030101010101" pitchFamily="2" charset="-122"/>
                <a:ea typeface="微软雅黑" pitchFamily="34" charset="-122"/>
                <a:cs typeface="Times New Roma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magicians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vitality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umbrella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simulate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violent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a:t>
            </a:r>
            <a:r>
              <a:rPr lang="en-US" altLang="zh-CN" sz="2000" b="0" i="0" dirty="0">
                <a:solidFill>
                  <a:srgbClr val="000000"/>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spirit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stressed.</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fundamental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persistence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simulate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adjusting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rhythm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stepping.</a:t>
            </a:r>
            <a:endParaRPr lang="en-US" altLang="zh-CN" sz="2000" dirty="0"/>
          </a:p>
          <a:p>
            <a:pPr algn="just">
              <a:lnSpc>
                <a:spcPct val="125000"/>
              </a:lnSpc>
            </a:pPr>
            <a:endParaRPr lang="en-US" altLang="zh-CN" sz="2000" dirty="0"/>
          </a:p>
        </p:txBody>
      </p:sp>
    </p:spTree>
    <p:extLst>
      <p:ext uri="{BB962C8B-B14F-4D97-AF65-F5344CB8AC3E}">
        <p14:creationId xmlns:p14="http://schemas.microsoft.com/office/powerpoint/2010/main" val="3578130592"/>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4_1#6cafaf7ea?vja=1&amp;pid=6d429c3ad&amp;color=0,0,0&amp;vtp=1&amp;bt=1">
            <a:extLst>
              <a:ext uri="{FF2B5EF4-FFF2-40B4-BE49-F238E27FC236}">
                <a16:creationId xmlns:a16="http://schemas.microsoft.com/office/drawing/2014/main" id="{C594B3A9-34FC-6BF6-E471-32F762496C13}"/>
              </a:ext>
            </a:extLst>
          </p:cNvPr>
          <p:cNvSpPr/>
          <p:nvPr/>
        </p:nvSpPr>
        <p:spPr>
          <a:xfrm>
            <a:off x="722376" y="900000"/>
            <a:ext cx="10753344" cy="2252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incredible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secret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endParaRPr lang="en-US" altLang="zh-CN" sz="2000" dirty="0"/>
          </a:p>
        </p:txBody>
      </p:sp>
      <p:sp>
        <p:nvSpPr>
          <p:cNvPr id="3" name="QM_6_EX.275_1#6cafaf7ea?vja=1&amp;pid=6d429c3ad&amp;color=0,0,0&amp;vtp=1">
            <a:extLst>
              <a:ext uri="{FF2B5EF4-FFF2-40B4-BE49-F238E27FC236}">
                <a16:creationId xmlns:a16="http://schemas.microsoft.com/office/drawing/2014/main" id="{98390400-473B-C166-0798-B74E3FA670C1}"/>
              </a:ext>
            </a:extLst>
          </p:cNvPr>
          <p:cNvSpPr/>
          <p:nvPr/>
        </p:nvSpPr>
        <p:spPr>
          <a:xfrm>
            <a:off x="722376" y="3195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本文是一篇说明文。文章介绍了拟音师的工作及其在电影制作中的重要性，同时探讨了这一行业的现状与未来。</a:t>
            </a:r>
            <a:endParaRPr lang="en-US" altLang="zh-CN" sz="2000" dirty="0"/>
          </a:p>
        </p:txBody>
      </p:sp>
    </p:spTree>
    <p:extLst>
      <p:ext uri="{BB962C8B-B14F-4D97-AF65-F5344CB8AC3E}">
        <p14:creationId xmlns:p14="http://schemas.microsoft.com/office/powerpoint/2010/main" val="33611680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C_7_BD.276_1#4e8fb8ef7?vja=1&amp;pid=6cafaf7e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industry?(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77_1#4e8fb8ef7.bracket?vja=1&amp;pid=6cafaf7ea&amp;color=0,0,0&amp;vpa=122&amp;vtp=1"/>
          <p:cNvSpPr/>
          <p:nvPr/>
        </p:nvSpPr>
        <p:spPr>
          <a:xfrm>
            <a:off x="78788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276_2#4e8fb8ef7.choices?vja=1&amp;pid=6cafaf7ea&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pioneered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p:txBody>
      </p:sp>
      <p:sp>
        <p:nvSpPr>
          <p:cNvPr id="5" name="QC_7_AS.278_1#4e8fb8ef7?vja=1&amp;pid=6cafaf7ea&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innovated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unique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recording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single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audio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sync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happening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screen.”可知，杰克·福利对电影业的贡献是他开创了音效制作方式。故选A项。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7_BD.279_1#84a59df22?vja=1&amp;pid=6cafaf7e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Foley?(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80_1#84a59df22.bracket?vja=1&amp;pid=6cafaf7ea&amp;color=0,0,0&amp;vpa=123&amp;vtp=1"/>
          <p:cNvSpPr/>
          <p:nvPr/>
        </p:nvSpPr>
        <p:spPr>
          <a:xfrm>
            <a:off x="78359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79_2#84a59df22.choices?vja=1&amp;pid=6cafaf7ea&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A.Practising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error.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actors.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sounds.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.Stimulating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imagination.</a:t>
            </a:r>
            <a:endParaRPr lang="en-US" altLang="zh-CN" sz="2000" dirty="0"/>
          </a:p>
        </p:txBody>
      </p:sp>
      <p:sp>
        <p:nvSpPr>
          <p:cNvPr id="5" name="QC_7_AS.281_1#84a59df22?vja=1&amp;pid=6cafaf7ea&amp;color=0,0,0&amp;vtp=1"/>
          <p:cNvSpPr/>
          <p:nvPr/>
        </p:nvSpPr>
        <p:spPr>
          <a:xfrm>
            <a:off x="722376" y="20778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behind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scenes,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cooperation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crucial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capturing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essence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film.”和“You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spirit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difference”可知，杰克·福利认为与演员之间的密切配合对拟音师来说是很重要的。故选B项。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7_BD.282_1#b4e7fefae?vja=1&amp;pid=6cafaf7e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suggest?(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83_1#b4e7fefae.bracket?vja=1&amp;pid=6cafaf7ea&amp;color=0,0,0&amp;vpa=124&amp;vtp=1"/>
          <p:cNvSpPr/>
          <p:nvPr/>
        </p:nvSpPr>
        <p:spPr>
          <a:xfrm>
            <a:off x="53737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282_2#b4e7fefae.choices?vja=1&amp;pid=6cafaf7ea&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unnecessary.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reality.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reshaped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endParaRPr lang="en-US" altLang="zh-CN" sz="2000" dirty="0"/>
          </a:p>
        </p:txBody>
      </p:sp>
      <p:sp>
        <p:nvSpPr>
          <p:cNvPr id="5" name="QC_7_AS.284_1#b4e7fefae?vja=1&amp;pid=6cafaf7ea&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推理判断题。根据最后一段中的“However,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relief,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virtual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develops.”可知，随着虚拟现实技术的发展，拟音工作可能会发生改变。由此可推知，最后一段暗示了拟音师的工作在未来可能会被重塑。故选D项。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C_7_BD.285_1#146102285?vja=1&amp;pid=6cafaf7e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286_1#146102285.bracket?vja=1&amp;pid=6cafaf7ea&amp;color=0,0,0&amp;vpa=125&amp;vtp=1"/>
          <p:cNvSpPr/>
          <p:nvPr/>
        </p:nvSpPr>
        <p:spPr>
          <a:xfrm>
            <a:off x="767734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285_2#146102285.choices?vja=1&amp;pid=6cafaf7ea&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persuade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Ne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Zha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p:txBody>
      </p:sp>
      <p:sp>
        <p:nvSpPr>
          <p:cNvPr id="5" name="QC_7_AS.287_1#146102285?vja=1&amp;pid=6cafaf7ea&amp;color=0,0,0&amp;vtp=1"/>
          <p:cNvSpPr/>
          <p:nvPr/>
        </p:nvSpPr>
        <p:spPr>
          <a:xfrm>
            <a:off x="722376" y="2839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推理判断题。结合全文内容，尤其是第一段中的“Suddenly,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popped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impressive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curiosity,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searching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mysterious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ists.”可知，文章主要介绍了拟音师的工作，说明了拟音师在电影制作中的重要性以及他们的工作方式，还提到了拟音师的工作在未来可能会随着虚拟现实技术的发展而发生变化。由此可推知，作者写这篇文章的主要目的是介绍拟音师这一工作并解释其重要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M_6_BD.288_1#58692bbb2?vja=1&amp;pid=9610809c2&amp;color=0,0,0&amp;vtp=1&amp;bt=1"/>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[广东华附、省实、广雅、深中四校2025高二期末联考]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waitress—a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also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and—eventually—a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quickly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ease—great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hobbies,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valuable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Worthington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Daily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Globe</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miracle,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photojournalism.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photographer?”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voice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Gilka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National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Geographic</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（冰雹）</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hailstorm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8_1#58692bbb2?vja=1&amp;pid=9610809c2&amp;color=0,0,0&amp;vtp=1&amp;bt=1">
            <a:extLst>
              <a:ext uri="{FF2B5EF4-FFF2-40B4-BE49-F238E27FC236}">
                <a16:creationId xmlns:a16="http://schemas.microsoft.com/office/drawing/2014/main" id="{C2B1DF86-0AA0-A8D4-3A8D-25E2D6BFA176}"/>
              </a:ext>
            </a:extLst>
          </p:cNvPr>
          <p:cNvSpPr/>
          <p:nvPr/>
        </p:nvSpPr>
        <p:spPr>
          <a:xfrm>
            <a:off x="722376" y="900000"/>
            <a:ext cx="10753344" cy="2252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nervousness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captured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Norwegian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Mongolian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tsunami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wildfire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fighters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equal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Crafting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photography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pulsing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endParaRPr lang="en-US" altLang="zh-CN" sz="2000" dirty="0"/>
          </a:p>
        </p:txBody>
      </p:sp>
      <p:sp>
        <p:nvSpPr>
          <p:cNvPr id="3" name="QM_6_EX.289_1#58692bbb2?vja=1&amp;pid=9610809c2&amp;color=0,0,0&amp;vtp=1">
            <a:extLst>
              <a:ext uri="{FF2B5EF4-FFF2-40B4-BE49-F238E27FC236}">
                <a16:creationId xmlns:a16="http://schemas.microsoft.com/office/drawing/2014/main" id="{760B7BB9-9BF5-CCF6-020B-0157658612FA}"/>
              </a:ext>
            </a:extLst>
          </p:cNvPr>
          <p:cNvSpPr/>
          <p:nvPr/>
        </p:nvSpPr>
        <p:spPr>
          <a:xfrm>
            <a:off x="722376" y="3195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本文是一篇记叙文。文章讲述了作者发现自己对摄影的热爱，并最终抓住机遇，成为《国家地理》一名摄影记者的故事。</a:t>
            </a:r>
            <a:endParaRPr lang="en-US" altLang="zh-CN" sz="2000" dirty="0"/>
          </a:p>
        </p:txBody>
      </p:sp>
    </p:spTree>
    <p:extLst>
      <p:ext uri="{BB962C8B-B14F-4D97-AF65-F5344CB8AC3E}">
        <p14:creationId xmlns:p14="http://schemas.microsoft.com/office/powerpoint/2010/main" val="42150636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7_BD.290_1#9df77b2be.choices?vja=1&amp;pid=58692bbb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.paid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B.earned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C.spent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.afforded</a:t>
            </a:r>
            <a:endParaRPr lang="en-US" altLang="zh-CN" sz="2000" dirty="0"/>
          </a:p>
        </p:txBody>
      </p:sp>
      <p:sp>
        <p:nvSpPr>
          <p:cNvPr id="3" name="QC_7_AN.291_1#9df77b2be.bracket?vja=1&amp;pid=58692bbb2&amp;color=0,0,0&amp;vpa=126&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292_1#9df77b2be?vja=1&amp;pid=58692bbb2&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根据上文语境可知，作者当服务员赚的钱应是为她支付了大学的学费和住房费用。pay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for意为“为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付费”，故选A项。</a:t>
            </a:r>
            <a:endParaRPr lang="en-US" altLang="zh-CN" sz="2200" dirty="0"/>
          </a:p>
        </p:txBody>
      </p:sp>
      <p:sp>
        <p:nvSpPr>
          <p:cNvPr id="5" name="QC_7_BD.293_1#bc5f9abdb.choices?vja=1&amp;pid=58692bbb2&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.praise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B.confirm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C.entertain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.assess</a:t>
            </a:r>
            <a:endParaRPr lang="en-US" altLang="zh-CN" sz="2000" dirty="0"/>
          </a:p>
        </p:txBody>
      </p:sp>
      <p:sp>
        <p:nvSpPr>
          <p:cNvPr id="6" name="QC_7_AN.294_1#bc5f9abdb.bracket?vja=1&amp;pid=58692bbb2&amp;color=0,0,0&amp;vpa=127&amp;vtp=1"/>
          <p:cNvSpPr/>
          <p:nvPr/>
        </p:nvSpPr>
        <p:spPr>
          <a:xfrm>
            <a:off x="1176401" y="2110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295_1#bc5f9abdb?vja=1&amp;pid=58692bbb2&amp;color=0,0,0&amp;vtp=1"/>
          <p:cNvSpPr/>
          <p:nvPr/>
        </p:nvSpPr>
        <p:spPr>
          <a:xfrm>
            <a:off x="722376" y="25350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根据前文的“working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waitress—a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people”和后文的and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people可知，做服务员的经历教会作者快速评估和了解形形色色的人。assess意为“评估，评定”，故选D项。praise意为“赞扬”；confirm意为“确认”；entertain意为“款待；使快乐”。</a:t>
            </a:r>
            <a:endParaRPr lang="en-US" altLang="zh-CN" sz="2200" dirty="0"/>
          </a:p>
        </p:txBody>
      </p:sp>
      <p:sp>
        <p:nvSpPr>
          <p:cNvPr id="8" name="QC_7_BD.296_1#06157410d.choices?vja=1&amp;pid=58692bbb2&amp;color=0,0,0&amp;vtp=1"/>
          <p:cNvSpPr/>
          <p:nvPr/>
        </p:nvSpPr>
        <p:spPr>
          <a:xfrm>
            <a:off x="722376" y="4104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.teacher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B.waitress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C.photojournalist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.student</a:t>
            </a:r>
            <a:endParaRPr lang="en-US" altLang="zh-CN" sz="2000" dirty="0"/>
          </a:p>
        </p:txBody>
      </p:sp>
      <p:sp>
        <p:nvSpPr>
          <p:cNvPr id="9" name="QC_7_AN.297_1#06157410d.bracket?vja=1&amp;pid=58692bbb2&amp;color=0,0,0&amp;vpa=128&amp;vtp=1"/>
          <p:cNvSpPr/>
          <p:nvPr/>
        </p:nvSpPr>
        <p:spPr>
          <a:xfrm>
            <a:off x="1176401" y="4104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298_1#06157410d?vja=1&amp;pid=58692bbb2&amp;color=0,0,0&amp;vtp=1"/>
          <p:cNvSpPr/>
          <p:nvPr/>
        </p:nvSpPr>
        <p:spPr>
          <a:xfrm>
            <a:off x="722376" y="45289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following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otojournalism及语境可知，作者对摄影感兴趣，当服务员的经历让作者学会了如何与他人闲聊以及如何快速让人们放松，这为作者后面成为摄影记者提供了绝佳的历练机会。photojournalist意为“摄影记者”，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7_BD.299_1#aeef175a6.choices?vja=1&amp;pid=58692bbb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.moved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B.absorbed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C.struck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.thrown</a:t>
            </a:r>
            <a:endParaRPr lang="en-US" altLang="zh-CN" sz="2000" dirty="0"/>
          </a:p>
        </p:txBody>
      </p:sp>
      <p:sp>
        <p:nvSpPr>
          <p:cNvPr id="3" name="QC_7_AN.300_1#aeef175a6.bracket?vja=1&amp;pid=58692bbb2&amp;color=0,0,0&amp;vpa=129&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01_1#aeef175a6?vja=1&amp;pid=58692bbb2&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hobbies,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pictures”可知，作者从拿起相机的那一刻起，就完全沉浸其中。absorbed意为“全神贯注”，故选B项。</a:t>
            </a:r>
            <a:endParaRPr lang="en-US" altLang="zh-CN" sz="2200" dirty="0"/>
          </a:p>
        </p:txBody>
      </p:sp>
      <p:sp>
        <p:nvSpPr>
          <p:cNvPr id="5" name="QC_7_BD.302_1#a5d198855.choices?vja=1&amp;pid=58692bbb2&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.money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B.equipment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C.knowledge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.experience</a:t>
            </a:r>
            <a:endParaRPr lang="en-US" altLang="zh-CN" sz="2000" dirty="0"/>
          </a:p>
        </p:txBody>
      </p:sp>
      <p:sp>
        <p:nvSpPr>
          <p:cNvPr id="6" name="QC_7_AN.303_1#a5d198855.bracket?vja=1&amp;pid=58692bbb2&amp;color=0,0,0&amp;vpa=130&amp;vtp=1"/>
          <p:cNvSpPr/>
          <p:nvPr/>
        </p:nvSpPr>
        <p:spPr>
          <a:xfrm>
            <a:off x="1176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04_1#a5d198855?vja=1&amp;pid=58692bbb2&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newspaper可知，作者通过为校报拍照，在六个月内获得了大量宝贵的经验。experience意为“经验”，故选D项。</a:t>
            </a:r>
            <a:endParaRPr lang="en-US" altLang="zh-CN" sz="2200" dirty="0"/>
          </a:p>
        </p:txBody>
      </p:sp>
      <p:sp>
        <p:nvSpPr>
          <p:cNvPr id="8" name="QC_7_BD.305_1#ceef17b54.choices?vja=1&amp;pid=58692bbb2&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.visited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B.recommended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C.contacted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.appointed</a:t>
            </a:r>
            <a:endParaRPr lang="en-US" altLang="zh-CN" sz="2000" dirty="0"/>
          </a:p>
        </p:txBody>
      </p:sp>
      <p:sp>
        <p:nvSpPr>
          <p:cNvPr id="9" name="QC_7_AN.306_1#ceef17b54.bracket?vja=1&amp;pid=58692bbb2&amp;color=0,0,0&amp;vpa=131&amp;vtp=1"/>
          <p:cNvSpPr/>
          <p:nvPr/>
        </p:nvSpPr>
        <p:spPr>
          <a:xfrm>
            <a:off x="1176401" y="3354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307_1#ceef17b54?vja=1&amp;pid=58692bbb2&amp;color=0,0,0&amp;vtp=1"/>
          <p:cNvSpPr/>
          <p:nvPr/>
        </p:nvSpPr>
        <p:spPr>
          <a:xfrm>
            <a:off x="722376" y="3779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miracle,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hired”可知，作者大学毕业的那周，一家报社联系了作者，最终雇用了她。contact意为“联系”，故选C项。visit意为“拜访”；recommend意为“推荐”；appoint意为“任命”。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BD.27_1#eadb9645f?vja=1&amp;pid=06adad260&amp;color=0,0,0&amp;vtp=1&amp;bt=1"/>
          <p:cNvSpPr/>
          <p:nvPr/>
        </p:nvSpPr>
        <p:spPr>
          <a:xfrm>
            <a:off x="722376" y="896113"/>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question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NBA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MVP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basketball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endParaRPr lang="en-US" altLang="zh-CN" sz="2000" dirty="0"/>
          </a:p>
        </p:txBody>
      </p:sp>
      <p:sp>
        <p:nvSpPr>
          <p:cNvPr id="3" name="QB_6_AN.28_1#eadb9645f.blank?vja=1&amp;pid=06adad260&amp;color=0,0,0&amp;vpa=11&amp;vtp=1"/>
          <p:cNvSpPr/>
          <p:nvPr/>
        </p:nvSpPr>
        <p:spPr>
          <a:xfrm>
            <a:off x="2525649" y="858013"/>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a:t>
            </a:r>
            <a:endParaRPr lang="en-US" altLang="zh-CN" sz="2000" dirty="0"/>
          </a:p>
        </p:txBody>
      </p:sp>
      <p:sp>
        <p:nvSpPr>
          <p:cNvPr id="4" name="QB_6_AN.29_1#eadb9645f.blank?vja=1&amp;pid=06adad260&amp;color=0,0,0&amp;vpa=12&amp;vtp=1"/>
          <p:cNvSpPr/>
          <p:nvPr/>
        </p:nvSpPr>
        <p:spPr>
          <a:xfrm>
            <a:off x="7741222" y="858013"/>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5" name="QB_6_AS.30_1#eadb9645f?vja=1&amp;pid=06adad260&amp;color=0,0,0&amp;vtp=1"/>
          <p:cNvSpPr/>
          <p:nvPr/>
        </p:nvSpPr>
        <p:spPr>
          <a:xfrm>
            <a:off x="722376" y="1706245"/>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谁将赢得今年的NBA最有价值球员奖是每个篮球迷都关心的问题。第一空引导名词性从句，作question的同位语，从句中缺少主语，且主语指人，应用连接代词who作引导词；第二空引导表语从句，从句缺少宾语，意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的事情”，应用连接代词what引导该从句。</a:t>
            </a:r>
            <a:endParaRPr lang="en-US" altLang="zh-CN" sz="2200" dirty="0"/>
          </a:p>
        </p:txBody>
      </p:sp>
      <p:sp>
        <p:nvSpPr>
          <p:cNvPr id="6" name="QB_6_BD.31_1#0fef18898?vja=1&amp;pid=06adad260&amp;color=0,0,0&amp;vtp=1"/>
          <p:cNvSpPr/>
          <p:nvPr/>
        </p:nvSpPr>
        <p:spPr>
          <a:xfrm>
            <a:off x="722376" y="28906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rainstorm</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endParaRPr lang="en-US" altLang="zh-CN" sz="2000" dirty="0"/>
          </a:p>
        </p:txBody>
      </p:sp>
      <p:sp>
        <p:nvSpPr>
          <p:cNvPr id="7" name="QB_6_AN.32_1#0fef18898.blank?vja=1&amp;pid=06adad260&amp;color=0,0,0&amp;vpa=13&amp;vtp=1"/>
          <p:cNvSpPr/>
          <p:nvPr/>
        </p:nvSpPr>
        <p:spPr>
          <a:xfrm>
            <a:off x="2806446" y="2839847"/>
            <a:ext cx="1395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accompanied</a:t>
            </a:r>
            <a:endParaRPr lang="en-US" altLang="zh-CN" sz="2000" dirty="0"/>
          </a:p>
        </p:txBody>
      </p:sp>
      <p:sp>
        <p:nvSpPr>
          <p:cNvPr id="8" name="QB_6_AS.33_1#0fef18898?vja=1&amp;pid=06adad260&amp;color=0,0,0&amp;vtp=1"/>
          <p:cNvSpPr/>
          <p:nvPr/>
        </p:nvSpPr>
        <p:spPr>
          <a:xfrm>
            <a:off x="722376" y="37034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句意为：暴风雨伴随着电闪雷鸣，持续了大约一个小时，我们不敢睡觉。第一个分句中已有谓语lasted，且和设空处之间无连词连接，设空处应用非谓语动词作后置定语，修饰The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rainstorm，accompany与被修饰词之间是逻辑上的被动关系，应用过去分词。故填accompanied。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7_BD.308_1#5070aa464.choices?vja=1&amp;pid=58692bbb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.improved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B.declared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C.recorded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.changed</a:t>
            </a:r>
            <a:endParaRPr lang="en-US" altLang="zh-CN" sz="2000" dirty="0"/>
          </a:p>
        </p:txBody>
      </p:sp>
      <p:sp>
        <p:nvSpPr>
          <p:cNvPr id="3" name="QC_7_AN.309_1#5070aa464.bracket?vja=1&amp;pid=58692bbb2&amp;color=0,0,0&amp;vpa=132&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10_1#5070aa464?vja=1&amp;pid=58692bbb2&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damage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launched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40-year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____.”可知，这通电话让作者获得了为《国家地理》杂志工作的机会，并开启了她长达40年的职业生涯，因此这通电话改变了一切。故选D项。</a:t>
            </a:r>
            <a:endParaRPr lang="en-US" altLang="zh-CN" sz="2200" dirty="0"/>
          </a:p>
        </p:txBody>
      </p:sp>
      <p:sp>
        <p:nvSpPr>
          <p:cNvPr id="5" name="QC_7_BD.311_1#3e9910d00.choices?vja=1&amp;pid=58692bbb2&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.shouted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B.responded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C.doubted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.whispered</a:t>
            </a:r>
            <a:endParaRPr lang="en-US" altLang="zh-CN" sz="2000" dirty="0"/>
          </a:p>
        </p:txBody>
      </p:sp>
      <p:sp>
        <p:nvSpPr>
          <p:cNvPr id="6" name="QC_7_AN.312_1#3e9910d00.bracket?vja=1&amp;pid=58692bbb2&amp;color=0,0,0&amp;vpa=133&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313_1#3e9910d00?vja=1&amp;pid=58692bbb2&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根据前文的asked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replied及后文的“This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Gilka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National</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Geographic</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damage.”可知，对方在作者回答后也作出了回应。respond意为“回应，回答”，故选B项。</a:t>
            </a:r>
            <a:endParaRPr lang="en-US" altLang="zh-CN" sz="2200" dirty="0"/>
          </a:p>
        </p:txBody>
      </p:sp>
      <p:sp>
        <p:nvSpPr>
          <p:cNvPr id="8" name="QC_7_BD.314_1#0d47d08a3.choices?vja=1&amp;pid=58692bbb2&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.picture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B.study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C.document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.scene</a:t>
            </a:r>
            <a:endParaRPr lang="en-US" altLang="zh-CN" sz="2000" dirty="0"/>
          </a:p>
        </p:txBody>
      </p:sp>
      <p:sp>
        <p:nvSpPr>
          <p:cNvPr id="9" name="QC_7_AN.315_1#0d47d08a3.bracket?vja=1&amp;pid=58692bbb2&amp;color=0,0,0&amp;vpa=134&amp;vtp=1"/>
          <p:cNvSpPr/>
          <p:nvPr/>
        </p:nvSpPr>
        <p:spPr>
          <a:xfrm>
            <a:off x="1176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16_1#0d47d08a3?vja=1&amp;pid=58692bbb2&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damage可知，对方需要一张冰雹所造成的损害的照片。故选A项。document意为“文件”；scene意为“镜头”。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C_7_BD.317_1#2212bdba3.choices?vja=1&amp;pid=58692bbb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.withdrew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B.overcame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C.admitted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.showed</a:t>
            </a:r>
            <a:endParaRPr lang="en-US" altLang="zh-CN" sz="2000" dirty="0"/>
          </a:p>
        </p:txBody>
      </p:sp>
      <p:sp>
        <p:nvSpPr>
          <p:cNvPr id="3" name="QC_7_AN.318_1#2212bdba3.bracket?vja=1&amp;pid=58692bbb2&amp;color=0,0,0&amp;vpa=135&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19_1#2212bdba3?vja=1&amp;pid=58692bbb2&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nervousness和“Yes,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sir.”可知，此处表示作者虽然很紧张，但她克服了自己的紧张情绪，对《国家地理》杂志的这位工作人员作出了肯定答复。overcome意为“克服”，故选B项。withdraw意为“撤回”；admit意为“承认”。</a:t>
            </a:r>
            <a:endParaRPr lang="en-US" altLang="zh-CN" sz="2200" dirty="0"/>
          </a:p>
        </p:txBody>
      </p:sp>
      <p:sp>
        <p:nvSpPr>
          <p:cNvPr id="5" name="QC_7_BD.320_1#d50ed9fd0.choices?vja=1&amp;pid=58692bbb2&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.adopted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B.examined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C.received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.sold</a:t>
            </a:r>
            <a:endParaRPr lang="en-US" altLang="zh-CN" sz="2000" dirty="0"/>
          </a:p>
        </p:txBody>
      </p:sp>
      <p:sp>
        <p:nvSpPr>
          <p:cNvPr id="6" name="QC_7_AN.321_1#d50ed9fd0.bracket?vja=1&amp;pid=58692bbb2&amp;color=0,0,0&amp;vpa=136&amp;vtp=1"/>
          <p:cNvSpPr/>
          <p:nvPr/>
        </p:nvSpPr>
        <p:spPr>
          <a:xfrm>
            <a:off x="1294003"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22_1#d50ed9fd0?vja=1&amp;pid=58692bbb2&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launched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40-year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career可知，这张照片产生了积极的结果，开启了作者长达40年的职业生涯，说明它受到了好评。received意为“被一致认可的，被承认的”，故选C项。</a:t>
            </a:r>
            <a:endParaRPr lang="en-US" altLang="zh-CN" sz="2200" dirty="0"/>
          </a:p>
        </p:txBody>
      </p:sp>
      <p:sp>
        <p:nvSpPr>
          <p:cNvPr id="8" name="QC_7_BD.323_1#daee0a534.choices?vja=1&amp;pid=58692bbb2&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.magazine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B.book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C.poster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.brochure</a:t>
            </a:r>
            <a:endParaRPr lang="en-US" altLang="zh-CN" sz="2000" dirty="0"/>
          </a:p>
        </p:txBody>
      </p:sp>
      <p:sp>
        <p:nvSpPr>
          <p:cNvPr id="9" name="QC_7_AN.324_1#daee0a534.bracket?vja=1&amp;pid=58692bbb2&amp;color=0,0,0&amp;vpa=137&amp;vtp=1"/>
          <p:cNvSpPr/>
          <p:nvPr/>
        </p:nvSpPr>
        <p:spPr>
          <a:xfrm>
            <a:off x="1303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25_1#daee0a534?vja=1&amp;pid=58692bbb2&amp;color=0,0,0&amp;vtp=1"/>
          <p:cNvSpPr/>
          <p:nvPr/>
        </p:nvSpPr>
        <p:spPr>
          <a:xfrm>
            <a:off x="722376" y="41606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Gilka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National</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Geographic</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photo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him和My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damage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launched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40-year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career可知，此处表示作者拍摄的这张照片开启了作者为《国家地理》杂志工作的职业生涯。故选A项。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C_7_BD.326_1#4e3a85670.choices?vja=1&amp;pid=58692bbb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.local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B.universal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C.distant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.national</a:t>
            </a:r>
            <a:endParaRPr lang="en-US" altLang="zh-CN" sz="2000" dirty="0"/>
          </a:p>
        </p:txBody>
      </p:sp>
      <p:sp>
        <p:nvSpPr>
          <p:cNvPr id="3" name="QC_7_AN.327_1#4e3a85670.bracket?vja=1&amp;pid=58692bbb2&amp;color=0,0,0&amp;vpa=138&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28_1#4e3a85670?vja=1&amp;pid=58692bbb2&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根据后文的Norwegian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farmers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Mongolian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herders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identical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laughter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lines可知，作者的镜头捕捉到的是普遍真理。universal意为“普遍的，共同的”，故选B项。</a:t>
            </a:r>
            <a:endParaRPr lang="en-US" altLang="zh-CN" sz="2200" dirty="0"/>
          </a:p>
        </p:txBody>
      </p:sp>
      <p:sp>
        <p:nvSpPr>
          <p:cNvPr id="5" name="QC_7_BD.329_1#db97d29b1.choices?vja=1&amp;pid=58692bbb2&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.courage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B.beauty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C.fear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.pain</a:t>
            </a:r>
            <a:endParaRPr lang="en-US" altLang="zh-CN" sz="2000" dirty="0"/>
          </a:p>
        </p:txBody>
      </p:sp>
      <p:sp>
        <p:nvSpPr>
          <p:cNvPr id="6" name="QC_7_AN.330_1#db97d29b1.bracket?vja=1&amp;pid=58692bbb2&amp;color=0,0,0&amp;vpa=139&amp;vtp=1"/>
          <p:cNvSpPr/>
          <p:nvPr/>
        </p:nvSpPr>
        <p:spPr>
          <a:xfrm>
            <a:off x="1303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331_1#db97d29b1?vja=1&amp;pid=58692bbb2&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根据前文的tsunami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survivors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wildfire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fighters可知，这些都是面对巨大灾难或危险的人，他们应是都展现出了同样的勇气。courage意为“勇气”，故选A项。</a:t>
            </a:r>
            <a:endParaRPr lang="en-US" altLang="zh-CN" sz="2200" dirty="0"/>
          </a:p>
        </p:txBody>
      </p:sp>
      <p:sp>
        <p:nvSpPr>
          <p:cNvPr id="8" name="QC_7_BD.332_1#34d7c69a6.choices?vja=1&amp;pid=58692bbb2&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.written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B.translated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C.copied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.unspoken</a:t>
            </a:r>
            <a:endParaRPr lang="en-US" altLang="zh-CN" sz="2000" dirty="0"/>
          </a:p>
        </p:txBody>
      </p:sp>
      <p:sp>
        <p:nvSpPr>
          <p:cNvPr id="9" name="QC_7_AN.333_1#34d7c69a6.bracket?vja=1&amp;pid=58692bbb2&amp;color=0,0,0&amp;vpa=140&amp;vtp=1"/>
          <p:cNvSpPr/>
          <p:nvPr/>
        </p:nvSpPr>
        <p:spPr>
          <a:xfrm>
            <a:off x="1303401" y="3354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334_1#34d7c69a6?vja=1&amp;pid=58692bbb2&amp;color=0,0,0&amp;vtp=1"/>
          <p:cNvSpPr/>
          <p:nvPr/>
        </p:nvSpPr>
        <p:spPr>
          <a:xfrm>
            <a:off x="722376" y="3779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pulsing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stories及语境可知，此处表示每一帧画面都充满着无声的故事。unspoken意为“未说出的；未表达的”，故选D项。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C_4#f49678b10.fixed?vja=1&amp;pid=e41fd8a32&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f49678b10.fixed?vja=1&amp;pid=e41fd8a32&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Meet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the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New</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Boss:</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You</a:t>
            </a:r>
            <a:endParaRPr lang="en-US" altLang="zh-CN" sz="4400" dirty="0"/>
          </a:p>
        </p:txBody>
      </p:sp>
      <p:pic>
        <p:nvPicPr>
          <p:cNvPr id="4" name="C_4#f49678b10.fixed?vja=1&amp;pid=e41fd8a32&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f49678b10.fixed?vja=1&amp;pid=e41fd8a32&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P_6_BD#e5a283143?vja=1&amp;pid=65ed1a2d5&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addition,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some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famous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（profession）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writers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invited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give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talks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short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story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writing.</a:t>
            </a:r>
            <a:endParaRPr lang="en-US" altLang="zh-CN" sz="2000" dirty="0"/>
          </a:p>
        </p:txBody>
      </p:sp>
      <p:sp>
        <p:nvSpPr>
          <p:cNvPr id="4" name="QB_6_AN.336_1#e5a283143.blank?vja=1&amp;pid=65ed1a2d5&amp;color=0,0,0&amp;vpa=141&amp;vtp=1"/>
          <p:cNvSpPr/>
          <p:nvPr/>
        </p:nvSpPr>
        <p:spPr>
          <a:xfrm>
            <a:off x="3899472" y="1226312"/>
            <a:ext cx="1295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professional</a:t>
            </a:r>
            <a:endParaRPr lang="en-US" altLang="zh-CN" sz="2000" dirty="0"/>
          </a:p>
        </p:txBody>
      </p:sp>
      <p:sp>
        <p:nvSpPr>
          <p:cNvPr id="5" name="QB_6_AS.337_1#80aae00d0?vja=1&amp;pid=65ed1a2d5&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句意为：此外，一些著名的专业作家将被邀请给我们作短篇小说写作的讲座。设空处修饰名词writers，应用形容词作定语，意为“专业的”。故填professional。</a:t>
            </a:r>
            <a:endParaRPr lang="en-US" altLang="zh-CN" sz="2200" dirty="0"/>
          </a:p>
        </p:txBody>
      </p:sp>
      <p:sp>
        <p:nvSpPr>
          <p:cNvPr id="6" name="QB_6_BD.338_1#0e94dda51?vja=1&amp;pid=65ed1a2d5&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endParaRPr lang="en-US" altLang="zh-CN" sz="2000" dirty="0"/>
          </a:p>
        </p:txBody>
      </p:sp>
      <p:sp>
        <p:nvSpPr>
          <p:cNvPr id="7" name="QB_6_AN.339_1#0e94dda51.blank?vja=1&amp;pid=65ed1a2d5&amp;color=0,0,0&amp;vpa=142&amp;vtp=1"/>
          <p:cNvSpPr/>
          <p:nvPr/>
        </p:nvSpPr>
        <p:spPr>
          <a:xfrm>
            <a:off x="5875401" y="2834259"/>
            <a:ext cx="957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qualified</a:t>
            </a:r>
            <a:endParaRPr lang="en-US" altLang="zh-CN" sz="2000" dirty="0"/>
          </a:p>
        </p:txBody>
      </p:sp>
      <p:sp>
        <p:nvSpPr>
          <p:cNvPr id="8" name="QB_6_AS.340_1#0e94dda51?vja=1&amp;pid=65ed1a2d5&amp;color=0,0,0&amp;vtp=1"/>
          <p:cNvSpPr/>
          <p:nvPr/>
        </p:nvSpPr>
        <p:spPr>
          <a:xfrm>
            <a:off x="722376" y="3268282"/>
            <a:ext cx="10753344" cy="377635"/>
          </a:xfrm>
          <a:prstGeom prst="rect">
            <a:avLst/>
          </a:prstGeom>
          <a:noFill/>
          <a:ln/>
        </p:spPr>
        <p:txBody>
          <a:bodyPr wrap="square" lIns="0" tIns="0" rIns="0" bIns="0" rtlCol="0" anchor="t"/>
          <a:lstStyle/>
          <a:p>
            <a:pPr>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qualified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为固定搭配，意为“有资格胜任</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”，故填形容词qualified。</a:t>
            </a:r>
            <a:endParaRPr lang="en-US" altLang="zh-CN" sz="2200" dirty="0"/>
          </a:p>
        </p:txBody>
      </p:sp>
      <p:sp>
        <p:nvSpPr>
          <p:cNvPr id="9" name="QB_6_BD.341_1#864d4b04e?vja=1&amp;pid=65ed1a2d5&amp;color=0,0,0&amp;vtp=1"/>
          <p:cNvSpPr/>
          <p:nvPr/>
        </p:nvSpPr>
        <p:spPr>
          <a:xfrm>
            <a:off x="722376" y="36576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discussion.</a:t>
            </a:r>
            <a:endParaRPr lang="en-US" altLang="zh-CN" sz="2000" dirty="0"/>
          </a:p>
        </p:txBody>
      </p:sp>
      <p:sp>
        <p:nvSpPr>
          <p:cNvPr id="10" name="QB_6_AN.342_1#864d4b04e.blank?vja=1&amp;pid=65ed1a2d5&amp;color=0,0,0&amp;vpa=143&amp;vtp=1"/>
          <p:cNvSpPr/>
          <p:nvPr/>
        </p:nvSpPr>
        <p:spPr>
          <a:xfrm>
            <a:off x="1482789" y="3606800"/>
            <a:ext cx="998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specialist</a:t>
            </a:r>
            <a:endParaRPr lang="en-US" altLang="zh-CN" sz="2000" dirty="0"/>
          </a:p>
        </p:txBody>
      </p:sp>
      <p:sp>
        <p:nvSpPr>
          <p:cNvPr id="11" name="QB_6_AS.343_1#864d4b04e?vja=1&amp;pid=65ed1a2d5&amp;color=0,0,0&amp;vtp=1"/>
          <p:cNvSpPr/>
          <p:nvPr/>
        </p:nvSpPr>
        <p:spPr>
          <a:xfrm>
            <a:off x="722376" y="40844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句意为：这位专家和他的一些助手将参加我们的讨论。as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as连接并列成分作主语，设空处应填名词，根据语境和后面的is可知，设空处应填名词单数specialist，表示“专家”。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B_6_BD.344_1#2ed8dfdd9?vja=1&amp;pid=65ed1a2d5&amp;color=0,0,0&amp;mp=1&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endParaRPr lang="en-US" altLang="zh-CN" sz="2000" dirty="0"/>
          </a:p>
        </p:txBody>
      </p:sp>
      <p:sp>
        <p:nvSpPr>
          <p:cNvPr id="3" name="QB_6_AN.345_1#2ed8dfdd9.blank?vja=1&amp;pid=65ed1a2d5&amp;color=0,0,0&amp;mp=1&amp;vpa=144&amp;vtp=1"/>
          <p:cNvSpPr/>
          <p:nvPr/>
        </p:nvSpPr>
        <p:spPr>
          <a:xfrm>
            <a:off x="3636709" y="845313"/>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occupation</a:t>
            </a:r>
            <a:endParaRPr lang="en-US" altLang="zh-CN" sz="2000" dirty="0"/>
          </a:p>
        </p:txBody>
      </p:sp>
      <p:sp>
        <p:nvSpPr>
          <p:cNvPr id="4" name="QB_6_AS.346_1#2ed8dfdd9?vja=1&amp;pid=65ed1a2d5&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句意为：她想从事一个能充分发挥她的管理技能的职业。设空处作宾语，根据空前的不定冠词an可知，设空处应用名词单数，意为“职业”，故填occupation。</a:t>
            </a:r>
            <a:endParaRPr lang="en-US" altLang="zh-CN" sz="2200" dirty="0"/>
          </a:p>
        </p:txBody>
      </p:sp>
      <p:sp>
        <p:nvSpPr>
          <p:cNvPr id="5" name="QB_6_BD.347_1#849d23fea?vja=1&amp;pid=65ed1a2d5&amp;color=0,0,0&amp;vtp=1"/>
          <p:cNvSpPr/>
          <p:nvPr/>
        </p:nvSpPr>
        <p:spPr>
          <a:xfrm>
            <a:off x="722376" y="2506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relevant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endParaRPr lang="en-US" altLang="zh-CN" sz="2000" dirty="0"/>
          </a:p>
        </p:txBody>
      </p:sp>
      <p:sp>
        <p:nvSpPr>
          <p:cNvPr id="6" name="QB_6_AN.348_1#849d23fea.blank?vja=1&amp;pid=65ed1a2d5&amp;color=0,0,0&amp;vpa=145&amp;vtp=1"/>
          <p:cNvSpPr/>
          <p:nvPr/>
        </p:nvSpPr>
        <p:spPr>
          <a:xfrm>
            <a:off x="10650538" y="246824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6_AS.349_1#849d23fea?vja=1&amp;pid=65ed1a2d5&amp;color=0,0,0&amp;vtp=1"/>
          <p:cNvSpPr/>
          <p:nvPr/>
        </p:nvSpPr>
        <p:spPr>
          <a:xfrm>
            <a:off x="722376" y="3319145"/>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句意为：我认为我研究的话题非常有趣，而且它与我的专业密切相关。be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relevant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to为固定搭配，意为“与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相关”。故填to。</a:t>
            </a:r>
            <a:endParaRPr lang="en-US" altLang="zh-CN" sz="2200" dirty="0"/>
          </a:p>
        </p:txBody>
      </p:sp>
      <p:sp>
        <p:nvSpPr>
          <p:cNvPr id="8" name="QB_6_BD.350_1#3d97f986f?vja=1&amp;pid=65ed1a2d5&amp;color=0,0,0&amp;vtp=1"/>
          <p:cNvSpPr/>
          <p:nvPr/>
        </p:nvSpPr>
        <p:spPr>
          <a:xfrm>
            <a:off x="722376" y="4122547"/>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forming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pace.</a:t>
            </a:r>
            <a:endParaRPr lang="en-US" altLang="zh-CN" sz="2000" dirty="0"/>
          </a:p>
        </p:txBody>
      </p:sp>
      <p:sp>
        <p:nvSpPr>
          <p:cNvPr id="9" name="QB_6_AN.351_1#3d97f986f.blank?vja=1&amp;pid=65ed1a2d5&amp;color=0,0,0&amp;vpa=146&amp;vtp=1"/>
          <p:cNvSpPr/>
          <p:nvPr/>
        </p:nvSpPr>
        <p:spPr>
          <a:xfrm>
            <a:off x="10388346" y="4084447"/>
            <a:ext cx="239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a:t>
            </a:r>
            <a:endParaRPr lang="en-US" altLang="zh-CN" sz="2000" dirty="0"/>
          </a:p>
        </p:txBody>
      </p:sp>
      <p:sp>
        <p:nvSpPr>
          <p:cNvPr id="10" name="QB_6_AS.352_1#3d97f986f?vja=1&amp;pid=65ed1a2d5&amp;color=0,0,0&amp;vtp=1"/>
          <p:cNvSpPr/>
          <p:nvPr/>
        </p:nvSpPr>
        <p:spPr>
          <a:xfrm>
            <a:off x="722376" y="4932045"/>
            <a:ext cx="10753344" cy="766953"/>
          </a:xfrm>
          <a:prstGeom prst="rect">
            <a:avLst/>
          </a:prstGeom>
          <a:noFill/>
          <a:ln/>
        </p:spPr>
        <p:txBody>
          <a:bodyPr wrap="square" lIns="0" tIns="0" rIns="0" bIns="0" rtlCol="0" anchor="t"/>
          <a:lstStyle/>
          <a:p>
            <a:pPr>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句意为：新产业、新的商业模式、新产品不断涌现并快速形成。at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err="1">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pace为固定搭配，意为“以</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的速度”。故填at。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B_6_BD.353_1#380866842?vja=1&amp;pid=65ed1a2d5&amp;color=0,0,0&amp;mp=1&amp;vtp=1&amp;bt=1"/>
          <p:cNvSpPr/>
          <p:nvPr/>
        </p:nvSpPr>
        <p:spPr>
          <a:xfrm>
            <a:off x="722376" y="896113"/>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prepared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interviewers.</a:t>
            </a:r>
            <a:endParaRPr lang="en-US" altLang="zh-CN" sz="2000" dirty="0"/>
          </a:p>
        </p:txBody>
      </p:sp>
      <p:sp>
        <p:nvSpPr>
          <p:cNvPr id="3" name="QB_6_AN.354_1#380866842.blank?vja=1&amp;pid=65ed1a2d5&amp;color=0,0,0&amp;mp=1&amp;vpa=147&amp;vtp=1"/>
          <p:cNvSpPr/>
          <p:nvPr/>
        </p:nvSpPr>
        <p:spPr>
          <a:xfrm>
            <a:off x="3293428" y="858013"/>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4" name="QB_6_AS.355_1#380866842?vja=1&amp;pid=65ed1a2d5&amp;color=0,0,0&amp;vtp=1"/>
          <p:cNvSpPr/>
          <p:nvPr/>
        </p:nvSpPr>
        <p:spPr>
          <a:xfrm>
            <a:off x="722376" y="1706245"/>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句意为：对你申请的工作没做好准备会给面试官留下不好的印象。be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做好准备”。故填for。</a:t>
            </a:r>
            <a:endParaRPr lang="en-US" altLang="zh-CN" sz="2200" dirty="0"/>
          </a:p>
        </p:txBody>
      </p:sp>
      <p:sp>
        <p:nvSpPr>
          <p:cNvPr id="5" name="QB_6_BD.356_1#19a1ed2b9?vja=1&amp;pid=65ed1a2d5&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8.You’ve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recipe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endParaRPr lang="en-US" altLang="zh-CN" sz="2000" dirty="0"/>
          </a:p>
        </p:txBody>
      </p:sp>
      <p:sp>
        <p:nvSpPr>
          <p:cNvPr id="6" name="QB_6_AN.357_1#19a1ed2b9.blank?vja=1&amp;pid=65ed1a2d5&amp;color=0,0,0&amp;vpa=148&amp;vtp=1"/>
          <p:cNvSpPr/>
          <p:nvPr/>
        </p:nvSpPr>
        <p:spPr>
          <a:xfrm>
            <a:off x="8521764" y="2465959"/>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7" name="QB_6_AS.358_1#19a1ed2b9?vja=1&amp;pid=65ed1a2d5&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句意为：你又在考试中领先了。你能和我们分享一下你成功的秘诀吗？one’s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recipe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success为固定搭配，意为“某人成功的方法/秘诀”。故填for。</a:t>
            </a:r>
            <a:endParaRPr lang="en-US" altLang="zh-CN" sz="2200" dirty="0"/>
          </a:p>
        </p:txBody>
      </p:sp>
      <p:sp>
        <p:nvSpPr>
          <p:cNvPr id="8" name="QB_6_BD.359_1#7b4d919a3?vja=1&amp;pid=65ed1a2d5&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9.Developing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stand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competitors.</a:t>
            </a:r>
            <a:endParaRPr lang="en-US" altLang="zh-CN" sz="2000" dirty="0"/>
          </a:p>
        </p:txBody>
      </p:sp>
      <p:sp>
        <p:nvSpPr>
          <p:cNvPr id="9" name="QB_6_AN.360_1#7b4d919a3.blank?vja=1&amp;pid=65ed1a2d5&amp;color=0,0,0&amp;vpa=149&amp;vtp=1"/>
          <p:cNvSpPr/>
          <p:nvPr/>
        </p:nvSpPr>
        <p:spPr>
          <a:xfrm>
            <a:off x="7624826" y="3697859"/>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out</a:t>
            </a:r>
            <a:endParaRPr lang="en-US" altLang="zh-CN" sz="2000" dirty="0"/>
          </a:p>
        </p:txBody>
      </p:sp>
      <p:sp>
        <p:nvSpPr>
          <p:cNvPr id="10" name="QB_6_AS.361_1#7b4d919a3?vja=1&amp;pid=65ed1a2d5&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句意为：在你的职业中培养独特的技能可以帮助你在许多竞争者中脱颖而出。stand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out意为“出色；突出;显眼”，为固定搭配，故填out。</a:t>
            </a:r>
            <a:endParaRPr lang="en-US" altLang="zh-CN" sz="2200" dirty="0"/>
          </a:p>
        </p:txBody>
      </p:sp>
      <p:sp>
        <p:nvSpPr>
          <p:cNvPr id="11" name="QB_6_BD.362_1#ffe8370cc?vja=1&amp;pid=65ed1a2d5&amp;color=0,0,0&amp;vtp=1"/>
          <p:cNvSpPr/>
          <p:nvPr/>
        </p:nvSpPr>
        <p:spPr>
          <a:xfrm>
            <a:off x="722376" y="4967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expressions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endParaRPr lang="en-US" altLang="zh-CN" sz="2000" dirty="0"/>
          </a:p>
        </p:txBody>
      </p:sp>
      <p:sp>
        <p:nvSpPr>
          <p:cNvPr id="12" name="QB_6_AN.363_1#ffe8370cc.blank?vja=1&amp;pid=65ed1a2d5&amp;color=0,0,0&amp;vpa=150&amp;vtp=1"/>
          <p:cNvSpPr/>
          <p:nvPr/>
        </p:nvSpPr>
        <p:spPr>
          <a:xfrm>
            <a:off x="5073714" y="4929759"/>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13" name="QB_6_AS.364_1#ffe8370cc?vja=1&amp;pid=65ed1a2d5&amp;color=0,0,0&amp;vtp=1"/>
          <p:cNvSpPr/>
          <p:nvPr/>
        </p:nvSpPr>
        <p:spPr>
          <a:xfrm>
            <a:off x="722376" y="5392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句意为：了解更多的单词和表达方式，你就会觉得阅读和交流变得更容易了。此处为固定句式“祈使句+and/or/otherwise+陈述句”，本句设空处前后两个分句为顺承关系，应填and。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P_6_BD#f132d87e7?vja=1&amp;pid=da8d4619f&amp;color=0,0,0&amp;vtp=1&amp;bt=1"/>
          <p:cNvSpPr/>
          <p:nvPr/>
        </p:nvSpPr>
        <p:spPr>
          <a:xfrm>
            <a:off x="722376" y="896112"/>
            <a:ext cx="10753344" cy="345567"/>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根据提示补全句子。</a:t>
            </a:r>
            <a:endParaRPr lang="en-US" altLang="zh-CN" sz="2000" dirty="0"/>
          </a:p>
        </p:txBody>
      </p:sp>
      <p:sp>
        <p:nvSpPr>
          <p:cNvPr id="3" name="QB_6_BD.365_1#8d99a9a93?sp=1&amp;vja=1&amp;pid=da8d4619f&amp;color=0,0,0&amp;vtp=1"/>
          <p:cNvSpPr/>
          <p:nvPr/>
        </p:nvSpPr>
        <p:spPr>
          <a:xfrm>
            <a:off x="722376" y="1276985"/>
            <a:ext cx="10753344" cy="1104773"/>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1.他为自己的评论道歉，并表示无意冒犯这位顾客。（intention；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offend）</a:t>
            </a:r>
            <a:endParaRPr lang="en-US" altLang="zh-CN" sz="2000" dirty="0"/>
          </a:p>
          <a:p>
            <a:pPr algn="just">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apologised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a:t>
            </a:r>
            <a:endParaRPr lang="en-US" altLang="zh-CN" sz="2000" dirty="0"/>
          </a:p>
        </p:txBody>
      </p:sp>
      <p:sp>
        <p:nvSpPr>
          <p:cNvPr id="4" name="QB_6_AN.366_1#8d99a9a93.blank?vja=1&amp;pid=da8d4619f&amp;color=0,0,0&amp;vpa=151&amp;vtp=1"/>
          <p:cNvSpPr/>
          <p:nvPr/>
        </p:nvSpPr>
        <p:spPr>
          <a:xfrm>
            <a:off x="6444361" y="1616837"/>
            <a:ext cx="4238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endParaRPr lang="en-US" altLang="zh-CN" sz="2000" dirty="0"/>
          </a:p>
        </p:txBody>
      </p:sp>
      <p:sp>
        <p:nvSpPr>
          <p:cNvPr id="5" name="QB_6_AN.367_1#8d99a9a93.blank?vja=1&amp;pid=da8d4619f&amp;color=0,0,0&amp;vpa=152&amp;vtp=1"/>
          <p:cNvSpPr/>
          <p:nvPr/>
        </p:nvSpPr>
        <p:spPr>
          <a:xfrm>
            <a:off x="7265924" y="1616837"/>
            <a:ext cx="3111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no</a:t>
            </a:r>
            <a:endParaRPr lang="en-US" altLang="zh-CN" sz="2000" dirty="0"/>
          </a:p>
        </p:txBody>
      </p:sp>
      <p:sp>
        <p:nvSpPr>
          <p:cNvPr id="6" name="QB_6_AN.368_1#8d99a9a93.blank?vja=1&amp;pid=da8d4619f&amp;color=0,0,0&amp;vpa=153&amp;vtp=1"/>
          <p:cNvSpPr/>
          <p:nvPr/>
        </p:nvSpPr>
        <p:spPr>
          <a:xfrm>
            <a:off x="7973187" y="1616837"/>
            <a:ext cx="9572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intention</a:t>
            </a:r>
            <a:endParaRPr lang="en-US" altLang="zh-CN" sz="2000" dirty="0"/>
          </a:p>
        </p:txBody>
      </p:sp>
      <p:sp>
        <p:nvSpPr>
          <p:cNvPr id="7" name="QB_6_AN.369_1#8d99a9a93.blank?vja=1&amp;pid=da8d4619f&amp;color=0,0,0&amp;vpa=154&amp;vtp=1"/>
          <p:cNvSpPr/>
          <p:nvPr/>
        </p:nvSpPr>
        <p:spPr>
          <a:xfrm>
            <a:off x="9277350" y="1616837"/>
            <a:ext cx="2682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8" name="QB_6_AN.370_1#8d99a9a93.blank?vja=1&amp;pid=da8d4619f&amp;color=0,0,0&amp;vpa=155&amp;vtp=1"/>
          <p:cNvSpPr/>
          <p:nvPr/>
        </p:nvSpPr>
        <p:spPr>
          <a:xfrm>
            <a:off x="9857613" y="1604137"/>
            <a:ext cx="1038416"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offending</a:t>
            </a:r>
            <a:endParaRPr lang="en-US" altLang="zh-CN" sz="2000" dirty="0"/>
          </a:p>
        </p:txBody>
      </p:sp>
      <p:sp>
        <p:nvSpPr>
          <p:cNvPr id="9" name="QB_6_BD.371_1#e1a7469ed?sp=1&amp;vja=1&amp;pid=da8d4619f&amp;color=0,0,0&amp;vtp=1"/>
          <p:cNvSpPr/>
          <p:nvPr/>
        </p:nvSpPr>
        <p:spPr>
          <a:xfrm>
            <a:off x="722376" y="2416683"/>
            <a:ext cx="10753344" cy="1101471"/>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2.这位科学家认为地球不大可能是唯一一个有生命进化现象的行星。（unlikely）</a:t>
            </a:r>
            <a:endParaRPr lang="en-US" altLang="zh-CN" sz="2000" dirty="0"/>
          </a:p>
          <a:p>
            <a:pPr algn="just">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Earth</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gradually.</a:t>
            </a:r>
            <a:endParaRPr lang="en-US" altLang="zh-CN" sz="2000" dirty="0"/>
          </a:p>
        </p:txBody>
      </p:sp>
      <p:sp>
        <p:nvSpPr>
          <p:cNvPr id="10" name="QB_6_AN.372_1#e1a7469ed.blank?vja=1&amp;pid=da8d4619f&amp;color=0,0,0&amp;vpa=156&amp;vtp=1"/>
          <p:cNvSpPr/>
          <p:nvPr/>
        </p:nvSpPr>
        <p:spPr>
          <a:xfrm>
            <a:off x="4759389" y="2756535"/>
            <a:ext cx="2254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11" name="QB_6_AN.373_1#e1a7469ed.blank?vja=1&amp;pid=da8d4619f&amp;color=0,0,0&amp;vpa=157&amp;vtp=1"/>
          <p:cNvSpPr/>
          <p:nvPr/>
        </p:nvSpPr>
        <p:spPr>
          <a:xfrm>
            <a:off x="5329301" y="2743835"/>
            <a:ext cx="8874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unlikely</a:t>
            </a:r>
            <a:endParaRPr lang="en-US" altLang="zh-CN" sz="2000" dirty="0"/>
          </a:p>
        </p:txBody>
      </p:sp>
      <p:sp>
        <p:nvSpPr>
          <p:cNvPr id="12" name="QB_6_AN.374_1#e1a7469ed.blank?vja=1&amp;pid=da8d4619f&amp;color=0,0,0&amp;vpa=158&amp;vtp=1"/>
          <p:cNvSpPr/>
          <p:nvPr/>
        </p:nvSpPr>
        <p:spPr>
          <a:xfrm>
            <a:off x="6546914" y="2756535"/>
            <a:ext cx="254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3" name="QB_6_AN.375_1#e1a7469ed.blank?vja=1&amp;pid=da8d4619f&amp;color=0,0,0&amp;vpa=159&amp;vtp=1"/>
          <p:cNvSpPr/>
          <p:nvPr/>
        </p:nvSpPr>
        <p:spPr>
          <a:xfrm>
            <a:off x="7167626" y="2756535"/>
            <a:ext cx="2968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be</a:t>
            </a:r>
            <a:endParaRPr lang="en-US" altLang="zh-CN" sz="2000" dirty="0"/>
          </a:p>
        </p:txBody>
      </p:sp>
      <p:sp>
        <p:nvSpPr>
          <p:cNvPr id="14" name="QB_6_BD.376_1#9031827c0?sp=1&amp;vja=1&amp;pid=da8d4619f&amp;color=0,0,0&amp;vtp=1"/>
          <p:cNvSpPr/>
          <p:nvPr/>
        </p:nvSpPr>
        <p:spPr>
          <a:xfrm>
            <a:off x="722376" y="3562985"/>
            <a:ext cx="10753344" cy="1479423"/>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3.要是我们在这个项目上失败了呢？我们仍然能学到经验来提升职业技能。</a:t>
            </a:r>
            <a:endParaRPr lang="en-US" altLang="zh-CN" sz="2000" dirty="0"/>
          </a:p>
          <a:p>
            <a:pPr algn="l">
              <a:lnSpc>
                <a:spcPct val="124000"/>
              </a:lnSpc>
            </a:pP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skills.</a:t>
            </a: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4.由你来决定企业将如何经营。（up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 ___ ____ ___ 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decide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how</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business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operate.</a:t>
            </a:r>
            <a:endParaRPr lang="en-US" altLang="zh-CN" sz="2000" dirty="0"/>
          </a:p>
        </p:txBody>
      </p:sp>
      <p:sp>
        <p:nvSpPr>
          <p:cNvPr id="15" name="QB_6_AN.377_1#9031827c0.blank?vja=1&amp;pid=da8d4619f&amp;color=0,0,0&amp;vpa=160&amp;vtp=1"/>
          <p:cNvSpPr/>
          <p:nvPr/>
        </p:nvSpPr>
        <p:spPr>
          <a:xfrm>
            <a:off x="782701" y="3902837"/>
            <a:ext cx="6064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16" name="QB_6_AN.378_1#9031827c0.blank?vja=1&amp;pid=da8d4619f&amp;color=0,0,0&amp;vpa=161&amp;vtp=1"/>
          <p:cNvSpPr/>
          <p:nvPr/>
        </p:nvSpPr>
        <p:spPr>
          <a:xfrm>
            <a:off x="1671701" y="3902837"/>
            <a:ext cx="21113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if</a:t>
            </a:r>
            <a:endParaRPr lang="en-US" altLang="zh-CN" sz="2000" dirty="0"/>
          </a:p>
        </p:txBody>
      </p:sp>
      <p:sp>
        <p:nvSpPr>
          <p:cNvPr id="17" name="QB_6_AN.379_1#9031827c0.blank?vja=1&amp;pid=da8d4619f&amp;color=0,0,0&amp;vpa=162&amp;vtp=1"/>
          <p:cNvSpPr/>
          <p:nvPr/>
        </p:nvSpPr>
        <p:spPr>
          <a:xfrm>
            <a:off x="2179701" y="3902837"/>
            <a:ext cx="3540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we</a:t>
            </a:r>
            <a:endParaRPr lang="en-US" altLang="zh-CN" sz="2000" dirty="0"/>
          </a:p>
        </p:txBody>
      </p:sp>
      <p:sp>
        <p:nvSpPr>
          <p:cNvPr id="18" name="QB_6_AN.380_1#9031827c0.blank?vja=1&amp;pid=da8d4619f&amp;color=0,0,0&amp;vpa=163&amp;vtp=1"/>
          <p:cNvSpPr/>
          <p:nvPr/>
        </p:nvSpPr>
        <p:spPr>
          <a:xfrm>
            <a:off x="2789301" y="3902837"/>
            <a:ext cx="3937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fail</a:t>
            </a:r>
            <a:endParaRPr lang="en-US" altLang="zh-CN" sz="2000" dirty="0"/>
          </a:p>
        </p:txBody>
      </p:sp>
      <p:sp>
        <p:nvSpPr>
          <p:cNvPr id="20" name="QB_6_AN.382_1#9031827c0.blank?vja=1&amp;pid=da8d4619f&amp;color=0,0,0&amp;vpa=164&amp;vtp=1"/>
          <p:cNvSpPr/>
          <p:nvPr/>
        </p:nvSpPr>
        <p:spPr>
          <a:xfrm>
            <a:off x="782701" y="4658741"/>
            <a:ext cx="21113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21" name="QB_6_AN.383_1#9031827c0.blank?vja=1&amp;pid=da8d4619f&amp;color=0,0,0&amp;vpa=165&amp;vtp=1"/>
          <p:cNvSpPr/>
          <p:nvPr/>
        </p:nvSpPr>
        <p:spPr>
          <a:xfrm>
            <a:off x="1290701" y="4658741"/>
            <a:ext cx="2254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22" name="QB_6_AN.384_1#9031827c0.blank?vja=1&amp;pid=da8d4619f&amp;color=0,0,0&amp;vpa=166&amp;vtp=1"/>
          <p:cNvSpPr/>
          <p:nvPr/>
        </p:nvSpPr>
        <p:spPr>
          <a:xfrm>
            <a:off x="1811401" y="4646041"/>
            <a:ext cx="3111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23" name="QB_6_AN.385_1#9031827c0.blank?vja=1&amp;pid=da8d4619f&amp;color=0,0,0&amp;vpa=167&amp;vtp=1"/>
          <p:cNvSpPr/>
          <p:nvPr/>
        </p:nvSpPr>
        <p:spPr>
          <a:xfrm>
            <a:off x="2421001" y="4658741"/>
            <a:ext cx="254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24" name="QB_6_AN.386_1#9031827c0.blank?vja=1&amp;pid=da8d4619f&amp;color=0,0,0&amp;vpa=168&amp;vtp=1"/>
          <p:cNvSpPr/>
          <p:nvPr/>
        </p:nvSpPr>
        <p:spPr>
          <a:xfrm>
            <a:off x="2954401" y="4646041"/>
            <a:ext cx="4381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you</a:t>
            </a:r>
            <a:endParaRPr lang="en-US" altLang="zh-CN" sz="2000" dirty="0"/>
          </a:p>
        </p:txBody>
      </p:sp>
      <p:sp>
        <p:nvSpPr>
          <p:cNvPr id="25" name="QO_6_BD.387_1#280dd2713?sp=1&amp;vja=1&amp;pid=da8d4619f&amp;color=0,0,0&amp;vtp=1"/>
          <p:cNvSpPr/>
          <p:nvPr/>
        </p:nvSpPr>
        <p:spPr>
          <a:xfrm>
            <a:off x="722376" y="5086985"/>
            <a:ext cx="10753344" cy="723519"/>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5.失落的文明是指不再存在的古建筑、文化和国家。（exist）</a:t>
            </a:r>
            <a:endParaRPr lang="en-US" altLang="zh-CN" sz="2000" dirty="0"/>
          </a:p>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endParaRPr lang="en-US" altLang="zh-CN" sz="2000" dirty="0"/>
          </a:p>
        </p:txBody>
      </p:sp>
      <p:sp>
        <p:nvSpPr>
          <p:cNvPr id="26" name="QO_6_AN.388_1#280dd2713?vja=1&amp;pid=da8d4619f&amp;color=0,0,0&amp;vtp=1"/>
          <p:cNvSpPr/>
          <p:nvPr/>
        </p:nvSpPr>
        <p:spPr>
          <a:xfrm>
            <a:off x="722376" y="5843397"/>
            <a:ext cx="10753344" cy="345567"/>
          </a:xfrm>
          <a:prstGeom prst="rect">
            <a:avLst/>
          </a:prstGeom>
          <a:noFill/>
          <a:ln/>
        </p:spPr>
        <p:txBody>
          <a:bodyPr wrap="square" lIns="0" tIns="0" rIns="0" bIns="0" rtlCol="0" anchor="t"/>
          <a:lstStyle/>
          <a:p>
            <a:pPr algn="l">
              <a:lnSpc>
                <a:spcPct val="124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longer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exist或don’t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exist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anymore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2" grpId="0" build="p" animBg="1"/>
      <p:bldP spid="13" grpId="0" build="p" animBg="1"/>
      <p:bldP spid="15" grpId="0" build="p" animBg="1"/>
      <p:bldP spid="16" grpId="0" build="p" animBg="1"/>
      <p:bldP spid="17" grpId="0" build="p" animBg="1"/>
      <p:bldP spid="18" grpId="0" build="p" animBg="1"/>
      <p:bldP spid="20" grpId="0" build="p" animBg="1"/>
      <p:bldP spid="21" grpId="0" build="p" animBg="1"/>
      <p:bldP spid="22" grpId="0" build="p" animBg="1"/>
      <p:bldP spid="23" grpId="0" build="p" animBg="1"/>
      <p:bldP spid="24" grpId="0" build="p" animBg="1"/>
      <p:bldP spid="26"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P_6_BD#68ca53cf6?vja=1&amp;pid=104ecc580&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1.I</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neither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raincoat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umbrella.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got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through.</a:t>
            </a:r>
            <a:endParaRPr lang="en-US" altLang="zh-CN" sz="2000" dirty="0"/>
          </a:p>
        </p:txBody>
      </p:sp>
      <p:sp>
        <p:nvSpPr>
          <p:cNvPr id="4" name="QB_6_AN.390_1#68ca53cf6.blank?vja=1&amp;pid=104ecc580&amp;color=0,0,0&amp;vpa=169&amp;vtp=1"/>
          <p:cNvSpPr/>
          <p:nvPr/>
        </p:nvSpPr>
        <p:spPr>
          <a:xfrm>
            <a:off x="3665601" y="1239012"/>
            <a:ext cx="395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nor</a:t>
            </a:r>
            <a:endParaRPr lang="en-US" altLang="zh-CN" sz="2000" dirty="0"/>
          </a:p>
        </p:txBody>
      </p:sp>
      <p:sp>
        <p:nvSpPr>
          <p:cNvPr id="5" name="QB_6_AS.391_1#e6a79a025?vja=1&amp;pid=104ecc580&amp;color=0,0,0&amp;vtp=1"/>
          <p:cNvSpPr/>
          <p:nvPr/>
        </p:nvSpPr>
        <p:spPr>
          <a:xfrm>
            <a:off x="722376" y="1696847"/>
            <a:ext cx="10753344" cy="766953"/>
          </a:xfrm>
          <a:prstGeom prst="rect">
            <a:avLst/>
          </a:prstGeom>
          <a:noFill/>
          <a:ln/>
        </p:spPr>
        <p:txBody>
          <a:bodyPr wrap="square" lIns="0" tIns="0" rIns="0" bIns="0" rtlCol="0" anchor="t"/>
          <a:lstStyle/>
          <a:p>
            <a:pPr>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err="1">
                <a:solidFill>
                  <a:srgbClr val="385723"/>
                </a:solidFill>
                <a:latin typeface="Times New Roman" pitchFamily="34" charset="0"/>
                <a:ea typeface="微软雅黑" pitchFamily="34" charset="-122"/>
                <a:cs typeface="Times New Roman" pitchFamily="34" charset="-120"/>
              </a:rPr>
              <a:t>句意为：我既没有雨衣也没有雨伞。那就是我浑身湿透的原因。neither</a:t>
            </a:r>
            <a:r>
              <a:rPr lang="en-US" altLang="zh-CN" sz="2000" dirty="0">
                <a:solidFill>
                  <a:srgbClr val="385723"/>
                </a:solidFill>
                <a:latin typeface="Times New Roman" panose="02020603050405020304" pitchFamily="18" charset="0"/>
                <a:ea typeface="微软雅黑" pitchFamily="34" charset="-122"/>
                <a:cs typeface="Times New Roman" pitchFamily="34" charset="-120"/>
              </a:rPr>
              <a:t> …</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a:t>
            </a:r>
            <a:r>
              <a:rPr lang="en-US" altLang="zh-CN" sz="2000" dirty="0">
                <a:solidFill>
                  <a:srgbClr val="385723"/>
                </a:solidFill>
                <a:latin typeface="Times New Roman" panose="02020603050405020304" pitchFamily="18" charset="0"/>
                <a:ea typeface="微软雅黑" pitchFamily="34" charset="-122"/>
                <a:cs typeface="Times New Roman" pitchFamily="34" charset="-120"/>
              </a:rPr>
              <a:t> …</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意为“既不</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也不</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”,为固定搭配，故填nor。</a:t>
            </a:r>
            <a:endParaRPr lang="en-US" altLang="zh-CN" sz="2200" dirty="0"/>
          </a:p>
        </p:txBody>
      </p:sp>
      <p:sp>
        <p:nvSpPr>
          <p:cNvPr id="6" name="QB_6_BD.392_1#9a2f536d6?vja=1&amp;pid=104ecc580&amp;color=0,0,0&amp;vtp=1"/>
          <p:cNvSpPr/>
          <p:nvPr/>
        </p:nvSpPr>
        <p:spPr>
          <a:xfrm>
            <a:off x="722376" y="2496947"/>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2.Miss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nothing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endParaRPr lang="en-US" altLang="zh-CN" sz="2000" dirty="0"/>
          </a:p>
        </p:txBody>
      </p:sp>
      <p:sp>
        <p:nvSpPr>
          <p:cNvPr id="7" name="QB_6_AN.393_1#9a2f536d6.blank?vja=1&amp;pid=104ecc580&amp;color=0,0,0&amp;vpa=170&amp;vtp=1"/>
          <p:cNvSpPr/>
          <p:nvPr/>
        </p:nvSpPr>
        <p:spPr>
          <a:xfrm>
            <a:off x="6239701" y="2458847"/>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like</a:t>
            </a:r>
            <a:endParaRPr lang="en-US" altLang="zh-CN" sz="2000" dirty="0"/>
          </a:p>
        </p:txBody>
      </p:sp>
      <p:sp>
        <p:nvSpPr>
          <p:cNvPr id="8" name="QB_6_AS.394_1#9a2f536d6?vja=1&amp;pid=104ecc580&amp;color=0,0,0&amp;vtp=1"/>
          <p:cNvSpPr/>
          <p:nvPr/>
        </p:nvSpPr>
        <p:spPr>
          <a:xfrm>
            <a:off x="722376" y="33064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句意为：沈老师的教学方法和我初中老师的教学方法一点都不一样。nothing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like意为“完全不像；完全不”。</a:t>
            </a:r>
            <a:endParaRPr lang="en-US" altLang="zh-CN" sz="2200" dirty="0"/>
          </a:p>
        </p:txBody>
      </p:sp>
      <p:sp>
        <p:nvSpPr>
          <p:cNvPr id="9" name="QB_6_BD.395_1#0e19dd175?vja=1&amp;pid=104ecc580&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endParaRPr lang="en-US" altLang="zh-CN" sz="2000" dirty="0"/>
          </a:p>
        </p:txBody>
      </p:sp>
      <p:sp>
        <p:nvSpPr>
          <p:cNvPr id="10" name="QB_6_AN.396_1#0e19dd175.blank?vja=1&amp;pid=104ecc580&amp;color=0,0,0&amp;vpa=171&amp;vtp=1"/>
          <p:cNvSpPr/>
          <p:nvPr/>
        </p:nvSpPr>
        <p:spPr>
          <a:xfrm>
            <a:off x="1024001" y="4066159"/>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Nothing</a:t>
            </a:r>
            <a:endParaRPr lang="en-US" altLang="zh-CN" sz="2000" dirty="0"/>
          </a:p>
        </p:txBody>
      </p:sp>
      <p:sp>
        <p:nvSpPr>
          <p:cNvPr id="11" name="QB_6_AS.397_1#0e19dd175?vja=1&amp;pid=104ecc580&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句意为：别人教给你的东西对你的影响都不如你自己学到的东西。根据句意可知，设空处应填表示完全否定意义的、指物的代词，故填Nothing。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QB_6_BD.398_1#7fb153f4e?vja=1&amp;pid=104ecc580&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puzzled.</a:t>
            </a:r>
            <a:endParaRPr lang="en-US" altLang="zh-CN" sz="2000" dirty="0"/>
          </a:p>
        </p:txBody>
      </p:sp>
      <p:sp>
        <p:nvSpPr>
          <p:cNvPr id="3" name="QB_6_AN.399_1#7fb153f4e.blank?vja=1&amp;pid=104ecc580&amp;color=0,0,0&amp;vpa=172&amp;vtp=1"/>
          <p:cNvSpPr/>
          <p:nvPr/>
        </p:nvSpPr>
        <p:spPr>
          <a:xfrm>
            <a:off x="8159814" y="858013"/>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none</a:t>
            </a:r>
            <a:endParaRPr lang="en-US" altLang="zh-CN" sz="2000" dirty="0"/>
          </a:p>
        </p:txBody>
      </p:sp>
      <p:sp>
        <p:nvSpPr>
          <p:cNvPr id="4" name="QB_6_AS.400_1#7fb153f4e?vja=1&amp;pid=104ecc580&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句意为：在上次的月考中，有一道题太难了，我们谁也解不出来，这使命题人感到困惑。____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us是定语从句的主语，根据句意可知，此处表示“在一定范围内没有</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”，应用代词none。</a:t>
            </a:r>
            <a:endParaRPr lang="en-US" altLang="zh-CN" sz="2200" dirty="0"/>
          </a:p>
        </p:txBody>
      </p:sp>
      <p:sp>
        <p:nvSpPr>
          <p:cNvPr id="5" name="QB_6_BD.401_1#3886b3fb1?vja=1&amp;pid=104ecc580&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endParaRPr lang="en-US" altLang="zh-CN" sz="2000" dirty="0"/>
          </a:p>
        </p:txBody>
      </p:sp>
      <p:sp>
        <p:nvSpPr>
          <p:cNvPr id="6" name="QB_6_AN.402_1#3886b3fb1.blank?vja=1&amp;pid=104ecc580&amp;color=0,0,0&amp;vpa=173&amp;vtp=1"/>
          <p:cNvSpPr/>
          <p:nvPr/>
        </p:nvSpPr>
        <p:spPr>
          <a:xfrm>
            <a:off x="6896926" y="2849245"/>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neither</a:t>
            </a:r>
            <a:endParaRPr lang="en-US" altLang="zh-CN" sz="2000" dirty="0"/>
          </a:p>
        </p:txBody>
      </p:sp>
      <p:sp>
        <p:nvSpPr>
          <p:cNvPr id="7" name="QB_6_AS.403_1#3886b3fb1?vja=1&amp;pid=104ecc580&amp;color=0,0,0&amp;vtp=1"/>
          <p:cNvSpPr/>
          <p:nvPr/>
        </p:nvSpPr>
        <p:spPr>
          <a:xfrm>
            <a:off x="722376" y="36907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句意为：由于双方都不接受对方的条件，贸易谈判最终没有达成协议。根据The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talk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agreement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reached可知，双方未达成协议，表示“两者都不”，故填neither。</a:t>
            </a:r>
            <a:endParaRPr lang="en-US" altLang="zh-CN" sz="2200" dirty="0"/>
          </a:p>
        </p:txBody>
      </p:sp>
      <p:sp>
        <p:nvSpPr>
          <p:cNvPr id="8" name="QB_6_BD.404_1#fc574febe?vja=1&amp;pid=104ecc580&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endParaRPr lang="en-US" altLang="zh-CN" sz="2000" dirty="0"/>
          </a:p>
        </p:txBody>
      </p:sp>
      <p:sp>
        <p:nvSpPr>
          <p:cNvPr id="9" name="QB_6_AN.405_1#fc574febe.blank?vja=1&amp;pid=104ecc580&amp;color=0,0,0&amp;vpa=174&amp;vtp=1"/>
          <p:cNvSpPr/>
          <p:nvPr/>
        </p:nvSpPr>
        <p:spPr>
          <a:xfrm>
            <a:off x="2343214" y="4447159"/>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longer</a:t>
            </a:r>
            <a:endParaRPr lang="en-US" altLang="zh-CN" sz="2000" dirty="0"/>
          </a:p>
        </p:txBody>
      </p:sp>
      <p:sp>
        <p:nvSpPr>
          <p:cNvPr id="10" name="QB_6_AS.406_1#fc574febe?vja=1&amp;pid=104ecc580&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句意为：你不再是孩子了。你为什么总是问这么愚蠢的问题？no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longer意为“不再</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”，表示状态停止延续。故填longer。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ff38f2bac?vja=1&amp;pid=8e1002c88&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1.我的闹钟没响，结果我起晚了。（end）</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alarm</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didn’t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 ____ _______ ____ 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endParaRPr lang="en-US" altLang="zh-CN" sz="2000" dirty="0"/>
          </a:p>
        </p:txBody>
      </p:sp>
      <p:sp>
        <p:nvSpPr>
          <p:cNvPr id="4" name="QB_6_AN.35_1#ff38f2bac.blank?vja=1&amp;pid=8e1002c88&amp;color=0,0,0&amp;vpa=14&amp;vtp=1"/>
          <p:cNvSpPr/>
          <p:nvPr/>
        </p:nvSpPr>
        <p:spPr>
          <a:xfrm>
            <a:off x="4221607" y="1620012"/>
            <a:ext cx="663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ended</a:t>
            </a:r>
            <a:endParaRPr lang="en-US" altLang="zh-CN" sz="2000" dirty="0"/>
          </a:p>
        </p:txBody>
      </p:sp>
      <p:sp>
        <p:nvSpPr>
          <p:cNvPr id="5" name="QB_6_AN.36_1#ff38f2bac.blank?vja=1&amp;pid=8e1002c88&amp;color=0,0,0&amp;vpa=15&amp;vtp=1"/>
          <p:cNvSpPr/>
          <p:nvPr/>
        </p:nvSpPr>
        <p:spPr>
          <a:xfrm>
            <a:off x="5161407" y="1607312"/>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6" name="QB_6_AN.37_1#ff38f2bac.blank?vja=1&amp;pid=8e1002c88&amp;color=0,0,0&amp;vpa=16&amp;vtp=1"/>
          <p:cNvSpPr/>
          <p:nvPr/>
        </p:nvSpPr>
        <p:spPr>
          <a:xfrm>
            <a:off x="5771007" y="1607312"/>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getting</a:t>
            </a:r>
            <a:endParaRPr lang="en-US" altLang="zh-CN" sz="2000" dirty="0"/>
          </a:p>
        </p:txBody>
      </p:sp>
      <p:sp>
        <p:nvSpPr>
          <p:cNvPr id="7" name="QB_6_AN.38_1#ff38f2bac.blank?vja=1&amp;pid=8e1002c88&amp;color=0,0,0&amp;vpa=17&amp;vtp=1"/>
          <p:cNvSpPr/>
          <p:nvPr/>
        </p:nvSpPr>
        <p:spPr>
          <a:xfrm>
            <a:off x="6812407" y="1607312"/>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8" name="QB_6_AN.39_1#ff38f2bac.blank?vja=1&amp;pid=8e1002c88&amp;color=0,0,0&amp;vpa=18&amp;vtp=1"/>
          <p:cNvSpPr/>
          <p:nvPr/>
        </p:nvSpPr>
        <p:spPr>
          <a:xfrm>
            <a:off x="7460107" y="1620012"/>
            <a:ext cx="422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late</a:t>
            </a:r>
            <a:endParaRPr lang="en-US" altLang="zh-CN" sz="2000" dirty="0"/>
          </a:p>
        </p:txBody>
      </p:sp>
      <p:sp>
        <p:nvSpPr>
          <p:cNvPr id="9" name="QB_6_BD.40_1#d2a80d91f?sp=1&amp;vja=1&amp;pid=8e1002c88&amp;color=0,0,0&amp;vtp=1"/>
          <p:cNvSpPr/>
          <p:nvPr/>
        </p:nvSpPr>
        <p:spPr>
          <a:xfrm>
            <a:off x="722376" y="2039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2.全球变暖是一个如此巨大的威胁，因此所有的选择都值得探索。（deserve）</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options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B_6_AN.41_1#d2a80d91f.blank?vja=1&amp;pid=8e1002c88&amp;color=0,0,0&amp;vpa=19&amp;vtp=1"/>
          <p:cNvSpPr/>
          <p:nvPr/>
        </p:nvSpPr>
        <p:spPr>
          <a:xfrm>
            <a:off x="7756335" y="2382647"/>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deserve</a:t>
            </a:r>
            <a:endParaRPr lang="en-US" altLang="zh-CN" sz="2000" dirty="0"/>
          </a:p>
        </p:txBody>
      </p:sp>
      <p:sp>
        <p:nvSpPr>
          <p:cNvPr id="11" name="QB_6_AN.42_1#d2a80d91f.blank?vja=1&amp;pid=8e1002c88&amp;color=0,0,0&amp;vpa=20&amp;vtp=1"/>
          <p:cNvSpPr/>
          <p:nvPr/>
        </p:nvSpPr>
        <p:spPr>
          <a:xfrm>
            <a:off x="8915273" y="2382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2" name="QB_6_AN.43_1#d2a80d91f.blank?vja=1&amp;pid=8e1002c88&amp;color=0,0,0&amp;vpa=21&amp;vtp=1"/>
          <p:cNvSpPr/>
          <p:nvPr/>
        </p:nvSpPr>
        <p:spPr>
          <a:xfrm>
            <a:off x="9502712" y="2382647"/>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endParaRPr lang="en-US" altLang="zh-CN" sz="2000" dirty="0"/>
          </a:p>
        </p:txBody>
      </p:sp>
      <p:sp>
        <p:nvSpPr>
          <p:cNvPr id="13" name="QB_6_AN.44_1#d2a80d91f.blank?vja=1&amp;pid=8e1002c88&amp;color=0,0,0&amp;vpa=22&amp;vtp=1"/>
          <p:cNvSpPr/>
          <p:nvPr/>
        </p:nvSpPr>
        <p:spPr>
          <a:xfrm>
            <a:off x="10166350" y="2369947"/>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explored</a:t>
            </a:r>
            <a:endParaRPr lang="en-US" altLang="zh-CN" sz="2000" dirty="0"/>
          </a:p>
        </p:txBody>
      </p:sp>
      <p:sp>
        <p:nvSpPr>
          <p:cNvPr id="14" name="QB_6_AN.45_1#d2a80d91f.blank?vja=1&amp;pid=8e1002c88&amp;color=0,0,0&amp;vpa=23&amp;vtp=1"/>
          <p:cNvSpPr/>
          <p:nvPr/>
        </p:nvSpPr>
        <p:spPr>
          <a:xfrm>
            <a:off x="795401" y="2763647"/>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deserve</a:t>
            </a:r>
            <a:endParaRPr lang="en-US" altLang="zh-CN" sz="2000" dirty="0"/>
          </a:p>
        </p:txBody>
      </p:sp>
      <p:sp>
        <p:nvSpPr>
          <p:cNvPr id="15" name="QB_6_AN.46_1#d2a80d91f.blank?vja=1&amp;pid=8e1002c88&amp;color=0,0,0&amp;vpa=24&amp;vtp=1"/>
          <p:cNvSpPr/>
          <p:nvPr/>
        </p:nvSpPr>
        <p:spPr>
          <a:xfrm>
            <a:off x="1900301" y="2750947"/>
            <a:ext cx="1028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exploring</a:t>
            </a:r>
            <a:endParaRPr lang="en-US" altLang="zh-CN" sz="2000" dirty="0"/>
          </a:p>
        </p:txBody>
      </p:sp>
      <p:sp>
        <p:nvSpPr>
          <p:cNvPr id="16" name="QB_6_AS.47_1#d2a80d91f?vja=1&amp;pid=8e1002c88&amp;color=0,0,0&amp;vtp=1"/>
          <p:cNvSpPr/>
          <p:nvPr/>
        </p:nvSpPr>
        <p:spPr>
          <a:xfrm>
            <a:off x="722376" y="3179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“某事值得做”表示为sth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endParaRPr lang="en-US" altLang="zh-CN" sz="2200" dirty="0"/>
          </a:p>
        </p:txBody>
      </p:sp>
      <p:sp>
        <p:nvSpPr>
          <p:cNvPr id="17" name="QB_6_BD.48_1#6184069dd?sp=1&amp;vja=1&amp;pid=8e1002c88&amp;color=0,0,0&amp;vtp=1"/>
          <p:cNvSpPr/>
          <p:nvPr/>
        </p:nvSpPr>
        <p:spPr>
          <a:xfrm>
            <a:off x="722376" y="3572065"/>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3.你有时会因为生活节奏太快、太忙碌而忽略你所爱的人，让他们想知道你是否真的爱他们吗?（wonder）</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ignore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fast-paced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them</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p:txBody>
      </p:sp>
      <p:sp>
        <p:nvSpPr>
          <p:cNvPr id="18" name="QB_6_AN.49_1#6184069dd.blank?vja=1&amp;pid=8e1002c88&amp;color=0,0,0&amp;vpa=25&amp;vtp=1"/>
          <p:cNvSpPr/>
          <p:nvPr/>
        </p:nvSpPr>
        <p:spPr>
          <a:xfrm>
            <a:off x="1403414" y="4664265"/>
            <a:ext cx="1143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wondering</a:t>
            </a:r>
            <a:endParaRPr lang="en-US" altLang="zh-CN" sz="2000" dirty="0"/>
          </a:p>
        </p:txBody>
      </p:sp>
      <p:sp>
        <p:nvSpPr>
          <p:cNvPr id="19" name="QB_6_AN.50_1#6184069dd.blank?vja=1&amp;pid=8e1002c88&amp;color=0,0,0&amp;vpa=26&amp;vtp=1"/>
          <p:cNvSpPr/>
          <p:nvPr/>
        </p:nvSpPr>
        <p:spPr>
          <a:xfrm>
            <a:off x="2813114" y="4676965"/>
            <a:ext cx="1098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whether/if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2" grpId="0" build="p" animBg="1"/>
      <p:bldP spid="13" grpId="0" build="p" animBg="1"/>
      <p:bldP spid="14" grpId="0" build="p" animBg="1"/>
      <p:bldP spid="15" grpId="0" build="p" animBg="1"/>
      <p:bldP spid="16" grpId="0" build="p" animBg="1"/>
      <p:bldP spid="18" grpId="0" build="p" animBg="1"/>
      <p:bldP spid="19"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B_6_BD.407_1#3e7329520?vja=1&amp;pid=104ecc580&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television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up-to-the-minute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television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endParaRPr lang="en-US" altLang="zh-CN" sz="2000" dirty="0"/>
          </a:p>
        </p:txBody>
      </p:sp>
      <p:sp>
        <p:nvSpPr>
          <p:cNvPr id="3" name="QB_6_AN.408_1#3e7329520.blank?vja=1&amp;pid=104ecc580&amp;color=0,0,0&amp;vpa=175&amp;vtp=1"/>
          <p:cNvSpPr/>
          <p:nvPr/>
        </p:nvSpPr>
        <p:spPr>
          <a:xfrm>
            <a:off x="8767763" y="845313"/>
            <a:ext cx="887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unlikely</a:t>
            </a:r>
            <a:endParaRPr lang="en-US" altLang="zh-CN" sz="2000" dirty="0"/>
          </a:p>
        </p:txBody>
      </p:sp>
      <p:sp>
        <p:nvSpPr>
          <p:cNvPr id="4" name="QB_6_AS.409_1#3e7329520?vja=1&amp;pid=104ecc580&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句意为：尽管人们可能会从电视节目中获取最新的新闻，但电视机不太可能会完全取代报纸。While引导让步状语从句，此处表示“不太可能”，故填unlikely。</a:t>
            </a:r>
            <a:endParaRPr lang="en-US" altLang="zh-CN" sz="2200" dirty="0"/>
          </a:p>
        </p:txBody>
      </p:sp>
      <p:sp>
        <p:nvSpPr>
          <p:cNvPr id="5" name="QB_6_BD.410_1#41108614c?vja=1&amp;pid=104ecc580&amp;color=0,0,0&amp;vtp=1"/>
          <p:cNvSpPr/>
          <p:nvPr/>
        </p:nvSpPr>
        <p:spPr>
          <a:xfrm>
            <a:off x="722376" y="2506345"/>
            <a:ext cx="10753344" cy="732155"/>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endParaRPr lang="en-US" altLang="zh-CN" sz="2000" dirty="0"/>
          </a:p>
        </p:txBody>
      </p:sp>
      <p:sp>
        <p:nvSpPr>
          <p:cNvPr id="6" name="QB_6_AN.411_1#41108614c.blank?vja=1&amp;pid=104ecc580&amp;color=0,0,0&amp;vpa=176&amp;vtp=1"/>
          <p:cNvSpPr/>
          <p:nvPr/>
        </p:nvSpPr>
        <p:spPr>
          <a:xfrm>
            <a:off x="1164781" y="2468245"/>
            <a:ext cx="438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Not</a:t>
            </a:r>
            <a:endParaRPr lang="en-US" altLang="zh-CN" sz="2000" dirty="0"/>
          </a:p>
        </p:txBody>
      </p:sp>
      <p:sp>
        <p:nvSpPr>
          <p:cNvPr id="7" name="QB_6_AS.412_1#41108614c?vja=1&amp;pid=104ecc580&amp;color=0,0,0&amp;vtp=1"/>
          <p:cNvSpPr/>
          <p:nvPr/>
        </p:nvSpPr>
        <p:spPr>
          <a:xfrm>
            <a:off x="722376" y="3319145"/>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句意为：直到那时她才意识到，她还不够成熟，应对不了这些挑战。此处表示“直到</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才</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until放在句首，句子要部分倒装。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B_6_BD.413_1#be75a8f81?vja=1&amp;pid=104ecc580&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Times New Roman" pitchFamily="34" charset="0"/>
                <a:ea typeface="微软雅黑" pitchFamily="34" charset="-122"/>
                <a:cs typeface="Times New Roman" pitchFamily="34" charset="-120"/>
              </a:rPr>
              <a:t>Rarely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Times New Roman" pitchFamily="34" charset="0"/>
                <a:ea typeface="微软雅黑" pitchFamily="34" charset="-122"/>
                <a:cs typeface="Times New Roman" pitchFamily="34" charset="-120"/>
              </a:rPr>
              <a:t>we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letters.</a:t>
            </a:r>
            <a:endParaRPr lang="en-US" altLang="zh-CN" sz="2000" dirty="0"/>
          </a:p>
        </p:txBody>
      </p:sp>
      <p:sp>
        <p:nvSpPr>
          <p:cNvPr id="3" name="QB_6_AN.414_1#be75a8f81.blank?vja=1&amp;pid=104ecc580&amp;color=0,0,0&amp;mp=1&amp;vpa=177&amp;vtp=1"/>
          <p:cNvSpPr/>
          <p:nvPr/>
        </p:nvSpPr>
        <p:spPr>
          <a:xfrm>
            <a:off x="1789176" y="858013"/>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do</a:t>
            </a:r>
            <a:endParaRPr lang="en-US" altLang="zh-CN" sz="2000" dirty="0"/>
          </a:p>
        </p:txBody>
      </p:sp>
      <p:sp>
        <p:nvSpPr>
          <p:cNvPr id="4" name="QB_6_AS.415_1#be75a8f81?vja=1&amp;pid=104ecc580&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句意为：我们现在很少给彼此发信息，更别提写信了。rarely意为“罕有；不常”，为否定副词，位于句首时，句子需要部分倒装。根据now可知，此处描述现在的情况，应使用一般现在时，主语是we，倒装后为do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send。故填助动词do。</a:t>
            </a:r>
            <a:endParaRPr lang="en-US" altLang="zh-CN" sz="2200" dirty="0"/>
          </a:p>
        </p:txBody>
      </p:sp>
      <p:sp>
        <p:nvSpPr>
          <p:cNvPr id="5" name="QB_6_BD.416_1#455c6f959?vja=1&amp;pid=104ecc580&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a:t>
            </a:r>
            <a:endParaRPr lang="en-US" altLang="zh-CN" sz="2000" dirty="0"/>
          </a:p>
        </p:txBody>
      </p:sp>
      <p:sp>
        <p:nvSpPr>
          <p:cNvPr id="6" name="QB_6_AN.417_1#455c6f959.blank?vja=1&amp;pid=104ecc580&amp;color=0,0,0&amp;vpa=178&amp;vtp=1"/>
          <p:cNvSpPr/>
          <p:nvPr/>
        </p:nvSpPr>
        <p:spPr>
          <a:xfrm>
            <a:off x="4464114" y="2453259"/>
            <a:ext cx="915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drink</a:t>
            </a:r>
            <a:endParaRPr lang="en-US" altLang="zh-CN" sz="2000" dirty="0"/>
          </a:p>
        </p:txBody>
      </p:sp>
      <p:sp>
        <p:nvSpPr>
          <p:cNvPr id="7" name="QB_6_AS.418_1#455c6f959?vja=1&amp;pid=104ecc580&amp;color=0,0,0&amp;vtp=1"/>
          <p:cNvSpPr/>
          <p:nvPr/>
        </p:nvSpPr>
        <p:spPr>
          <a:xfrm>
            <a:off x="722376" y="29160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句意为：小心!</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茶太烫了，不能喝。此处考查too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结构，表示“太</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而不能</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drink。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M_6_BD.419_1#918e2879d?vja=1&amp;pid=992e2f452&amp;color=0,0,0&amp;vtp=1&amp;bt=1"/>
          <p:cNvSpPr/>
          <p:nvPr/>
        </p:nvSpPr>
        <p:spPr>
          <a:xfrm>
            <a:off x="722376" y="896112"/>
            <a:ext cx="10753344" cy="491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1980s,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people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footsteps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until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changes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occupations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reason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become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irreplaceable,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endParaRPr lang="en-US" altLang="zh-CN" sz="2000" dirty="0"/>
          </a:p>
        </p:txBody>
      </p:sp>
      <p:sp>
        <p:nvSpPr>
          <p:cNvPr id="3" name="QM_6_AN.420_1#918e2879d.blank?vja=1&amp;pid=992e2f452&amp;color=0,0,0&amp;vpa=179&amp;vtp=1"/>
          <p:cNvSpPr/>
          <p:nvPr/>
        </p:nvSpPr>
        <p:spPr>
          <a:xfrm>
            <a:off x="7186232" y="1239012"/>
            <a:ext cx="1042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follow</a:t>
            </a:r>
            <a:endParaRPr lang="en-US" altLang="zh-CN" sz="2000" dirty="0"/>
          </a:p>
        </p:txBody>
      </p:sp>
      <p:sp>
        <p:nvSpPr>
          <p:cNvPr id="4" name="QM_6_AN.421_1#918e2879d.blank?vja=1&amp;pid=992e2f452&amp;color=0,0,0&amp;vpa=180&amp;vtp=1"/>
          <p:cNvSpPr/>
          <p:nvPr/>
        </p:nvSpPr>
        <p:spPr>
          <a:xfrm>
            <a:off x="1982216" y="1607312"/>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by/through</a:t>
            </a:r>
            <a:endParaRPr lang="en-US" altLang="zh-CN" sz="2000" dirty="0"/>
          </a:p>
        </p:txBody>
      </p:sp>
      <p:sp>
        <p:nvSpPr>
          <p:cNvPr id="5" name="QM_6_AN.422_1#918e2879d.blank?vja=1&amp;pid=992e2f452&amp;color=0,0,0&amp;vpa=181&amp;vtp=1"/>
          <p:cNvSpPr/>
          <p:nvPr/>
        </p:nvSpPr>
        <p:spPr>
          <a:xfrm>
            <a:off x="973201" y="2382012"/>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retirement</a:t>
            </a:r>
            <a:endParaRPr lang="en-US" altLang="zh-CN" sz="2000" dirty="0"/>
          </a:p>
        </p:txBody>
      </p:sp>
      <p:sp>
        <p:nvSpPr>
          <p:cNvPr id="6" name="QM_6_AN.423_1#918e2879d.blank?vja=1&amp;pid=992e2f452&amp;color=0,0,0&amp;vpa=182&amp;vtp=1"/>
          <p:cNvSpPr/>
          <p:nvPr/>
        </p:nvSpPr>
        <p:spPr>
          <a:xfrm>
            <a:off x="5058791" y="2763012"/>
            <a:ext cx="12128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taken</a:t>
            </a:r>
            <a:endParaRPr lang="en-US" altLang="zh-CN" sz="2000" dirty="0"/>
          </a:p>
        </p:txBody>
      </p:sp>
      <p:sp>
        <p:nvSpPr>
          <p:cNvPr id="7" name="QM_6_AN.424_1#918e2879d.blank?vja=1&amp;pid=992e2f452&amp;color=0,0,0&amp;vpa=183&amp;vtp=1"/>
          <p:cNvSpPr/>
          <p:nvPr/>
        </p:nvSpPr>
        <p:spPr>
          <a:xfrm>
            <a:off x="6800787" y="3131312"/>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why</a:t>
            </a:r>
            <a:endParaRPr lang="en-US" altLang="zh-CN" sz="2000" dirty="0"/>
          </a:p>
        </p:txBody>
      </p:sp>
      <p:sp>
        <p:nvSpPr>
          <p:cNvPr id="8" name="QM_6_AN.425_1#918e2879d.blank?vja=1&amp;pid=992e2f452&amp;color=0,0,0&amp;vpa=184&amp;vtp=1"/>
          <p:cNvSpPr/>
          <p:nvPr/>
        </p:nvSpPr>
        <p:spPr>
          <a:xfrm>
            <a:off x="9215247" y="3525012"/>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9" name="QM_6_AN.426_1#918e2879d.blank?vja=1&amp;pid=992e2f452&amp;color=0,0,0&amp;vpa=185&amp;vtp=1"/>
          <p:cNvSpPr/>
          <p:nvPr/>
        </p:nvSpPr>
        <p:spPr>
          <a:xfrm>
            <a:off x="5766562" y="4287012"/>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10" name="QM_6_AN.427_1#918e2879d.blank?vja=1&amp;pid=992e2f452&amp;color=0,0,0&amp;vpa=186&amp;vtp=1"/>
          <p:cNvSpPr/>
          <p:nvPr/>
        </p:nvSpPr>
        <p:spPr>
          <a:xfrm>
            <a:off x="4049776" y="4668012"/>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choice</a:t>
            </a:r>
            <a:endParaRPr lang="en-US" altLang="zh-CN" sz="2000" dirty="0"/>
          </a:p>
        </p:txBody>
      </p:sp>
      <p:sp>
        <p:nvSpPr>
          <p:cNvPr id="11" name="QM_6_AN.428_1#918e2879d.blank?vja=1&amp;pid=992e2f452&amp;color=0,0,0&amp;vpa=187&amp;vtp=1"/>
          <p:cNvSpPr/>
          <p:nvPr/>
        </p:nvSpPr>
        <p:spPr>
          <a:xfrm>
            <a:off x="4223131" y="5049012"/>
            <a:ext cx="534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truth</a:t>
            </a:r>
            <a:endParaRPr lang="en-US" altLang="zh-CN" sz="2000" dirty="0"/>
          </a:p>
        </p:txBody>
      </p:sp>
      <p:sp>
        <p:nvSpPr>
          <p:cNvPr id="12" name="QM_6_AN.429_1#918e2879d.blank?vja=1&amp;pid=992e2f452&amp;color=0,0,0&amp;vpa=188&amp;vtp=1"/>
          <p:cNvSpPr/>
          <p:nvPr/>
        </p:nvSpPr>
        <p:spPr>
          <a:xfrm>
            <a:off x="6615176" y="5430012"/>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well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Effect transition="in" filter="fade">
                                      <p:cBhvr>
                                        <p:cTn id="79" dur="500"/>
                                        <p:tgtEl>
                                          <p:spTgt spid="1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xEl>
                                              <p:pRg st="0" end="0"/>
                                            </p:txEl>
                                          </p:spTgt>
                                        </p:tgtEl>
                                        <p:attrNameLst>
                                          <p:attrName>style.visibility</p:attrName>
                                        </p:attrNameLst>
                                      </p:cBhvr>
                                      <p:to>
                                        <p:strVal val="visible"/>
                                      </p:to>
                                    </p:set>
                                    <p:animEffect transition="in" filter="fade">
                                      <p:cBhvr>
                                        <p:cTn id="8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B_7_BD.430_1#3602d7720?vja=1&amp;pid=918e2879d&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431_1#3602d7720.blank?vja=1&amp;pid=918e2879d&amp;color=0,0,0&amp;mp=1&amp;vpa=189&amp;vtp=1"/>
          <p:cNvSpPr/>
          <p:nvPr/>
        </p:nvSpPr>
        <p:spPr>
          <a:xfrm>
            <a:off x="998601" y="858013"/>
            <a:ext cx="1042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follow</a:t>
            </a:r>
            <a:endParaRPr lang="en-US" altLang="zh-CN" sz="2000" dirty="0"/>
          </a:p>
        </p:txBody>
      </p:sp>
      <p:sp>
        <p:nvSpPr>
          <p:cNvPr id="4" name="QB_7_AS.432_1#3602d7720?vja=1&amp;pid=918e2879d&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sth”为固定句式，意为“做某事对于某人来说是</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a:t>
            </a:r>
            <a:endParaRPr lang="en-US" altLang="zh-CN" sz="2200" dirty="0"/>
          </a:p>
        </p:txBody>
      </p:sp>
      <p:sp>
        <p:nvSpPr>
          <p:cNvPr id="5" name="QB_7_BD.433_1#cb2b41173?vja=1&amp;pid=918e2879d&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434_1#cb2b41173.blank?vja=1&amp;pid=918e2879d&amp;color=0,0,0&amp;vpa=190&amp;vtp=1"/>
          <p:cNvSpPr/>
          <p:nvPr/>
        </p:nvSpPr>
        <p:spPr>
          <a:xfrm>
            <a:off x="998601" y="1612900"/>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by/through</a:t>
            </a:r>
            <a:endParaRPr lang="en-US" altLang="zh-CN" sz="2000" dirty="0"/>
          </a:p>
        </p:txBody>
      </p:sp>
      <p:sp>
        <p:nvSpPr>
          <p:cNvPr id="7" name="QB_7_AS.435_1#cb2b41173?vja=1&amp;pid=918e2879d&amp;color=0,0,0&amp;vtp=1"/>
          <p:cNvSpPr/>
          <p:nvPr/>
        </p:nvSpPr>
        <p:spPr>
          <a:xfrm>
            <a:off x="722376" y="2049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表示通过某种方式应用介词by或through。</a:t>
            </a:r>
            <a:endParaRPr lang="en-US" altLang="zh-CN" sz="2200" dirty="0"/>
          </a:p>
        </p:txBody>
      </p:sp>
      <p:sp>
        <p:nvSpPr>
          <p:cNvPr id="8" name="QB_7_BD.436_1#3b422e359?vja=1&amp;pid=918e2879d&amp;color=0,0,0&amp;vtp=1"/>
          <p:cNvSpPr/>
          <p:nvPr/>
        </p:nvSpPr>
        <p:spPr>
          <a:xfrm>
            <a:off x="722376" y="24384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7_AN.437_1#3b422e359.blank?vja=1&amp;pid=918e2879d&amp;color=0,0,0&amp;vpa=191&amp;vtp=1"/>
          <p:cNvSpPr/>
          <p:nvPr/>
        </p:nvSpPr>
        <p:spPr>
          <a:xfrm>
            <a:off x="1036701" y="2400300"/>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retirement</a:t>
            </a:r>
            <a:endParaRPr lang="en-US" altLang="zh-CN" sz="2000" dirty="0"/>
          </a:p>
        </p:txBody>
      </p:sp>
      <p:sp>
        <p:nvSpPr>
          <p:cNvPr id="10" name="QB_7_AS.438_1#3b422e359?vja=1&amp;pid=918e2879d&amp;color=0,0,0&amp;vtp=1"/>
          <p:cNvSpPr/>
          <p:nvPr/>
        </p:nvSpPr>
        <p:spPr>
          <a:xfrm>
            <a:off x="722376" y="28237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设空处为介词until的宾语，故填名词形式retirement。</a:t>
            </a:r>
            <a:endParaRPr lang="en-US" altLang="zh-CN" sz="2200" dirty="0"/>
          </a:p>
        </p:txBody>
      </p:sp>
      <p:sp>
        <p:nvSpPr>
          <p:cNvPr id="11" name="QB_7_BD.439_1#dfc229e63?vja=1&amp;pid=918e2879d&amp;color=0,0,0&amp;vtp=1"/>
          <p:cNvSpPr/>
          <p:nvPr/>
        </p:nvSpPr>
        <p:spPr>
          <a:xfrm>
            <a:off x="722376" y="32131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12" name="QB_7_AN.440_1#dfc229e63.blank?vja=1&amp;pid=918e2879d&amp;color=0,0,0&amp;vpa=192&amp;vtp=1"/>
          <p:cNvSpPr/>
          <p:nvPr/>
        </p:nvSpPr>
        <p:spPr>
          <a:xfrm>
            <a:off x="1049401" y="3175000"/>
            <a:ext cx="12128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taken</a:t>
            </a:r>
            <a:endParaRPr lang="en-US" altLang="zh-CN" sz="2000" dirty="0"/>
          </a:p>
        </p:txBody>
      </p:sp>
      <p:sp>
        <p:nvSpPr>
          <p:cNvPr id="13" name="QB_7_AS.441_1#dfc229e63?vja=1&amp;pid=918e2879d&amp;color=0,0,0&amp;vtp=1"/>
          <p:cNvSpPr/>
          <p:nvPr/>
        </p:nvSpPr>
        <p:spPr>
          <a:xfrm>
            <a:off x="722376" y="36399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根据时间状语up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now可知，设空处时态应用现在完成时；主语为great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changes，助动词用have。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QB_7_BD.442_1#828cb6543?vja=1&amp;pid=918e2879d&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443_1#828cb6543.blank?vja=1&amp;pid=918e2879d&amp;color=0,0,0&amp;mp=1&amp;vpa=193&amp;vtp=1"/>
          <p:cNvSpPr/>
          <p:nvPr/>
        </p:nvSpPr>
        <p:spPr>
          <a:xfrm>
            <a:off x="1024001" y="845313"/>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why</a:t>
            </a:r>
            <a:endParaRPr lang="en-US" altLang="zh-CN" sz="2000" dirty="0"/>
          </a:p>
        </p:txBody>
      </p:sp>
      <p:sp>
        <p:nvSpPr>
          <p:cNvPr id="4" name="QB_7_AS.444_1#828cb6543?vja=1&amp;pid=918e2879d&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profession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life为定语从句，修饰先行词reason，关系词在定语从句中充当原因状语，故填关系副词why。</a:t>
            </a:r>
            <a:endParaRPr lang="en-US" altLang="zh-CN" sz="2200" dirty="0"/>
          </a:p>
        </p:txBody>
      </p:sp>
      <p:sp>
        <p:nvSpPr>
          <p:cNvPr id="5" name="QB_7_BD.445_1#c0d38528d?vja=1&amp;pid=918e2879d&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446_1#c0d38528d.blank?vja=1&amp;pid=918e2879d&amp;color=0,0,0&amp;vpa=194&amp;vtp=1"/>
          <p:cNvSpPr/>
          <p:nvPr/>
        </p:nvSpPr>
        <p:spPr>
          <a:xfrm>
            <a:off x="1049401" y="2465959"/>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7_AS.447_1#c0d38528d?vja=1&amp;pid=918e2879d&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soon为表语从句，因其结构和语义均完整，故填引导词that。</a:t>
            </a:r>
            <a:endParaRPr lang="en-US" altLang="zh-CN" sz="2200" dirty="0"/>
          </a:p>
        </p:txBody>
      </p:sp>
      <p:sp>
        <p:nvSpPr>
          <p:cNvPr id="8" name="QB_7_BD.448_1#5698103df?vja=1&amp;pid=918e2879d&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449_1#5698103df.blank?vja=1&amp;pid=918e2879d&amp;color=0,0,0&amp;vpa=195&amp;vtp=1"/>
          <p:cNvSpPr/>
          <p:nvPr/>
        </p:nvSpPr>
        <p:spPr>
          <a:xfrm>
            <a:off x="1062101" y="3697859"/>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10" name="QB_7_AS.450_1#5698103df?vja=1&amp;pid=918e2879d&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expert为可数名词，根据空后的a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specialist可知，此处表示泛指，且expert的发音以元音音素开头，故填an。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B_7_BD.451_1#84148af9e?vja=1&amp;pid=918e2879d&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452_1#84148af9e.blank?vja=1&amp;pid=918e2879d&amp;color=0,0,0&amp;mp=1&amp;vpa=196&amp;vtp=1"/>
          <p:cNvSpPr/>
          <p:nvPr/>
        </p:nvSpPr>
        <p:spPr>
          <a:xfrm>
            <a:off x="1036701" y="858013"/>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choice</a:t>
            </a:r>
            <a:endParaRPr lang="en-US" altLang="zh-CN" sz="2000" dirty="0"/>
          </a:p>
        </p:txBody>
      </p:sp>
      <p:sp>
        <p:nvSpPr>
          <p:cNvPr id="4" name="QB_7_AS.453_1#84148af9e?vja=1&amp;pid=918e2879d&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sth为固定搭配，意为“除了做某事别无选择”。</a:t>
            </a:r>
            <a:endParaRPr lang="en-US" altLang="zh-CN" sz="2200" dirty="0"/>
          </a:p>
        </p:txBody>
      </p:sp>
      <p:sp>
        <p:nvSpPr>
          <p:cNvPr id="5" name="QB_7_BD.454_1#6c9e752be?vja=1&amp;pid=918e2879d&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455_1#6c9e752be.blank?vja=1&amp;pid=918e2879d&amp;color=0,0,0&amp;vpa=197&amp;vtp=1"/>
          <p:cNvSpPr/>
          <p:nvPr/>
        </p:nvSpPr>
        <p:spPr>
          <a:xfrm>
            <a:off x="998601" y="1625600"/>
            <a:ext cx="534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truth</a:t>
            </a:r>
            <a:endParaRPr lang="en-US" altLang="zh-CN" sz="2000" dirty="0"/>
          </a:p>
        </p:txBody>
      </p:sp>
      <p:sp>
        <p:nvSpPr>
          <p:cNvPr id="7" name="QB_7_AS.456_1#6c9e752be?vja=1&amp;pid=918e2879d&amp;color=0,0,0&amp;vtp=1"/>
          <p:cNvSpPr/>
          <p:nvPr/>
        </p:nvSpPr>
        <p:spPr>
          <a:xfrm>
            <a:off x="722376" y="2049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设空处为分句主语，且前有定冠词the，后有系动词is，故填名词形式truth。</a:t>
            </a:r>
            <a:endParaRPr lang="en-US" altLang="zh-CN" sz="2200" dirty="0"/>
          </a:p>
        </p:txBody>
      </p:sp>
      <p:sp>
        <p:nvSpPr>
          <p:cNvPr id="8" name="QB_7_BD.457_1#e2c60de21?vja=1&amp;pid=918e2879d&amp;color=0,0,0&amp;vtp=1"/>
          <p:cNvSpPr/>
          <p:nvPr/>
        </p:nvSpPr>
        <p:spPr>
          <a:xfrm>
            <a:off x="722376" y="24384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9" name="QB_7_AN.458_1#e2c60de21.blank?vja=1&amp;pid=918e2879d&amp;color=0,0,0&amp;vpa=198&amp;vtp=1"/>
          <p:cNvSpPr/>
          <p:nvPr/>
        </p:nvSpPr>
        <p:spPr>
          <a:xfrm>
            <a:off x="1151001" y="2400300"/>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well</a:t>
            </a:r>
            <a:endParaRPr lang="en-US" altLang="zh-CN" sz="2000" dirty="0"/>
          </a:p>
        </p:txBody>
      </p:sp>
      <p:sp>
        <p:nvSpPr>
          <p:cNvPr id="10" name="QB_7_AS.459_1#e2c60de21?vja=1&amp;pid=918e2879d&amp;color=0,0,0&amp;vtp=1"/>
          <p:cNvSpPr/>
          <p:nvPr/>
        </p:nvSpPr>
        <p:spPr>
          <a:xfrm>
            <a:off x="722376" y="28237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设空处修饰动词do，应用副词，故填well。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C_4#8affd17ed.fixed?vja=1&amp;pid=e41fd8a32&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4#8affd17ed.fixed?vja=1&amp;pid=e41fd8a32&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Lesson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Meet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the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New</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Boss:</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You</a:t>
            </a:r>
            <a:endParaRPr lang="en-US" altLang="zh-CN" sz="4400" dirty="0"/>
          </a:p>
        </p:txBody>
      </p:sp>
      <p:pic>
        <p:nvPicPr>
          <p:cNvPr id="4" name="C_4#8affd17ed.fixed?vja=1&amp;pid=e41fd8a32&amp;color=0,0,0&amp;tib=255,255,255&amp;vtp=1" descr="preencoded.png"/>
          <p:cNvPicPr>
            <a:picLocks noChangeAspect="1"/>
          </p:cNvPicPr>
          <p:nvPr/>
        </p:nvPicPr>
        <p:blipFill>
          <a:blip r:embed="rId3"/>
          <a:stretch>
            <a:fillRect/>
          </a:stretch>
        </p:blipFill>
        <p:spPr>
          <a:xfrm>
            <a:off x="6336792" y="4517136"/>
            <a:ext cx="365760" cy="457200"/>
          </a:xfrm>
          <a:prstGeom prst="rect">
            <a:avLst/>
          </a:prstGeom>
        </p:spPr>
      </p:pic>
      <p:sp>
        <p:nvSpPr>
          <p:cNvPr id="5" name="C_4_BD#8affd17ed.fixed?vja=1&amp;pid=e41fd8a32&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M_6_BD.460_1#4d53c2e63?vja=1&amp;pid=796f78540&amp;color=0,0,0&amp;vtp=1&amp;bt=1"/>
          <p:cNvSpPr/>
          <p:nvPr/>
        </p:nvSpPr>
        <p:spPr>
          <a:xfrm>
            <a:off x="722376" y="900000"/>
            <a:ext cx="10753344" cy="5248656"/>
          </a:xfrm>
          <a:prstGeom prst="rect">
            <a:avLst/>
          </a:prstGeom>
          <a:noFill/>
          <a:ln/>
        </p:spPr>
        <p:txBody>
          <a:bodyPr wrap="square" lIns="0" tIns="0" rIns="0" bIns="0" rtlCol="0" anchor="t"/>
          <a:lstStyle/>
          <a:p>
            <a:pPr algn="ctr">
              <a:lnSpc>
                <a:spcPct val="123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[广东惠州2024高二段测]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A.J.Whittenberg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Elementary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anxious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egg’s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egg.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disappointed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A.J.Whittenberg,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Greenville,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Carolina.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classrooms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Greenville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available,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chosen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corresponding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0_1#4d53c2e63?vja=1&amp;pid=796f78540&amp;color=0,0,0&amp;vtp=1&amp;bt=1">
            <a:extLst>
              <a:ext uri="{FF2B5EF4-FFF2-40B4-BE49-F238E27FC236}">
                <a16:creationId xmlns:a16="http://schemas.microsoft.com/office/drawing/2014/main" id="{F1D1C2E1-663F-558B-125E-A6323C82493F}"/>
              </a:ext>
            </a:extLst>
          </p:cNvPr>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Greenville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curriculum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（课程）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qualifications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comprehensive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schools.“Schools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Schneider,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Greenville,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endParaRPr lang="en-US" altLang="zh-CN" sz="2000" dirty="0"/>
          </a:p>
          <a:p>
            <a:pPr algn="just">
              <a:lnSpc>
                <a:spcPct val="125000"/>
              </a:lnSpc>
            </a:pPr>
            <a:endParaRPr lang="en-US" altLang="zh-CN" sz="2000" dirty="0"/>
          </a:p>
        </p:txBody>
      </p:sp>
    </p:spTree>
    <p:extLst>
      <p:ext uri="{BB962C8B-B14F-4D97-AF65-F5344CB8AC3E}">
        <p14:creationId xmlns:p14="http://schemas.microsoft.com/office/powerpoint/2010/main" val="3918715655"/>
      </p:ext>
    </p:extLst>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0_1#4d53c2e63?vja=1&amp;pid=796f78540&amp;color=0,0,0&amp;vtp=1&amp;bt=1">
            <a:extLst>
              <a:ext uri="{FF2B5EF4-FFF2-40B4-BE49-F238E27FC236}">
                <a16:creationId xmlns:a16="http://schemas.microsoft.com/office/drawing/2014/main" id="{BFFAF405-EDF1-BE33-F3BE-A3D65CE9F990}"/>
              </a:ext>
            </a:extLst>
          </p:cNvPr>
          <p:cNvSpPr/>
          <p:nvPr/>
        </p:nvSpPr>
        <p:spPr>
          <a:xfrm>
            <a:off x="722376" y="900000"/>
            <a:ext cx="10753344" cy="1490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Modern</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endParaRPr lang="en-US" altLang="zh-CN" sz="2000" dirty="0"/>
          </a:p>
        </p:txBody>
      </p:sp>
      <p:sp>
        <p:nvSpPr>
          <p:cNvPr id="3" name="QM_6_EX.461_1#4d53c2e63?vja=1&amp;pid=796f78540&amp;color=0,0,0&amp;vtp=1">
            <a:extLst>
              <a:ext uri="{FF2B5EF4-FFF2-40B4-BE49-F238E27FC236}">
                <a16:creationId xmlns:a16="http://schemas.microsoft.com/office/drawing/2014/main" id="{94AFB282-C85A-A0FA-2594-A231C28EDC56}"/>
              </a:ext>
            </a:extLst>
          </p:cNvPr>
          <p:cNvSpPr/>
          <p:nvPr/>
        </p:nvSpPr>
        <p:spPr>
          <a:xfrm>
            <a:off x="722376" y="2433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本文是一篇说明文。文章主要介绍了南卡罗来纳州格林维尔一所小学的工程周。每个月中有一周，来自当地各行业的工程师会到访，与学生谈论职业生涯。</a:t>
            </a:r>
            <a:endParaRPr lang="en-US" altLang="zh-CN" sz="2000" dirty="0"/>
          </a:p>
        </p:txBody>
      </p:sp>
    </p:spTree>
    <p:extLst>
      <p:ext uri="{BB962C8B-B14F-4D97-AF65-F5344CB8AC3E}">
        <p14:creationId xmlns:p14="http://schemas.microsoft.com/office/powerpoint/2010/main" val="23437836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B_6_BD.51_1#aeb54a052?sp=1&amp;vja=1&amp;pid=8e1002c88&amp;color=0,0,0&amp;mp=1&amp;vtp=1&amp;bt=1"/>
          <p:cNvSpPr/>
          <p:nvPr/>
        </p:nvSpPr>
        <p:spPr>
          <a:xfrm>
            <a:off x="722376" y="900000"/>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4.定制菜单可以根据每个顾客的喜好进行调整。（adjust）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a:t>
            </a:r>
            <a:endParaRPr lang="en-US" altLang="zh-CN" sz="2000" dirty="0"/>
          </a:p>
        </p:txBody>
      </p:sp>
      <p:sp>
        <p:nvSpPr>
          <p:cNvPr id="3" name="QB_6_AN.52_1#aeb54a052.blank?vja=1&amp;pid=8e1002c88&amp;color=0,0,0&amp;mp=1&amp;vpa=27&amp;vtp=1"/>
          <p:cNvSpPr/>
          <p:nvPr/>
        </p:nvSpPr>
        <p:spPr>
          <a:xfrm>
            <a:off x="3767201" y="1242900"/>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endParaRPr lang="en-US" altLang="zh-CN" sz="2000" dirty="0"/>
          </a:p>
        </p:txBody>
      </p:sp>
      <p:sp>
        <p:nvSpPr>
          <p:cNvPr id="4" name="QB_6_AN.53_1#aeb54a052.blank?vja=1&amp;pid=8e1002c88&amp;color=0,0,0&amp;mp=1&amp;vpa=28&amp;vtp=1"/>
          <p:cNvSpPr/>
          <p:nvPr/>
        </p:nvSpPr>
        <p:spPr>
          <a:xfrm>
            <a:off x="4351401" y="1242900"/>
            <a:ext cx="901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adjusted</a:t>
            </a:r>
            <a:endParaRPr lang="en-US" altLang="zh-CN" sz="2000" dirty="0"/>
          </a:p>
        </p:txBody>
      </p:sp>
      <p:sp>
        <p:nvSpPr>
          <p:cNvPr id="5" name="QB_6_AN.54_1#aeb54a052.blank?vja=1&amp;pid=8e1002c88&amp;color=0,0,0&amp;mp=1&amp;vpa=29&amp;vtp=1"/>
          <p:cNvSpPr/>
          <p:nvPr/>
        </p:nvSpPr>
        <p:spPr>
          <a:xfrm>
            <a:off x="5507101" y="1242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6" name="QB_6_AS.55_1#aeb54a052?vja=1&amp;pid=8e1002c88&amp;color=0,0,0&amp;vtp=1"/>
          <p:cNvSpPr/>
          <p:nvPr/>
        </p:nvSpPr>
        <p:spPr>
          <a:xfrm>
            <a:off x="722376" y="1709370"/>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sth为固定搭配，意为“根据某物调整某物”，to为介词。此处adjust与主语The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customised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menu之间为被动关系，应用被动语态，故填be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adjusted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endParaRPr lang="en-US" altLang="zh-CN" sz="2200" dirty="0"/>
          </a:p>
        </p:txBody>
      </p:sp>
      <p:sp>
        <p:nvSpPr>
          <p:cNvPr id="7" name="QB_6_BD.56_1#b51647af3?sp=1&amp;vja=1&amp;pid=8e1002c88&amp;color=0,0,0&amp;vtp=1"/>
          <p:cNvSpPr/>
          <p:nvPr/>
        </p:nvSpPr>
        <p:spPr>
          <a:xfrm>
            <a:off x="722376" y="2522170"/>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5.不是他的好运气，而是他的努力工作造就了他今天的样子。（强调句）</a:t>
            </a:r>
            <a:endParaRPr lang="en-US" altLang="zh-CN" sz="2000" dirty="0"/>
          </a:p>
          <a:p>
            <a:pPr algn="just">
              <a:lnSpc>
                <a:spcPct val="125000"/>
              </a:lnSpc>
            </a:pP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endParaRPr lang="en-US" altLang="zh-CN" sz="2000" dirty="0"/>
          </a:p>
        </p:txBody>
      </p:sp>
      <p:sp>
        <p:nvSpPr>
          <p:cNvPr id="8" name="QB_6_AN.57_1#b51647af3.blank?vja=1&amp;pid=8e1002c88&amp;color=0,0,0&amp;vpa=30&amp;vtp=1"/>
          <p:cNvSpPr/>
          <p:nvPr/>
        </p:nvSpPr>
        <p:spPr>
          <a:xfrm>
            <a:off x="782701" y="2865070"/>
            <a:ext cx="211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9" name="QB_6_AN.58_1#b51647af3.blank?vja=1&amp;pid=8e1002c88&amp;color=0,0,0&amp;vpa=31&amp;vtp=1"/>
          <p:cNvSpPr/>
          <p:nvPr/>
        </p:nvSpPr>
        <p:spPr>
          <a:xfrm>
            <a:off x="1306068" y="2865070"/>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10" name="QB_6_AN.59_1#b51647af3.blank?vja=1&amp;pid=8e1002c88&amp;color=0,0,0&amp;vpa=32&amp;vtp=1"/>
          <p:cNvSpPr/>
          <p:nvPr/>
        </p:nvSpPr>
        <p:spPr>
          <a:xfrm>
            <a:off x="1816672" y="2865070"/>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not</a:t>
            </a:r>
            <a:endParaRPr lang="en-US" altLang="zh-CN" sz="2000" dirty="0"/>
          </a:p>
        </p:txBody>
      </p:sp>
      <p:sp>
        <p:nvSpPr>
          <p:cNvPr id="11" name="QB_6_AN.60_1#b51647af3.blank?vja=1&amp;pid=8e1002c88&amp;color=0,0,0&amp;vpa=33&amp;vtp=1"/>
          <p:cNvSpPr/>
          <p:nvPr/>
        </p:nvSpPr>
        <p:spPr>
          <a:xfrm>
            <a:off x="2479675" y="2865070"/>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a:t>
            </a:r>
            <a:endParaRPr lang="en-US" altLang="zh-CN" sz="2000" dirty="0"/>
          </a:p>
        </p:txBody>
      </p:sp>
      <p:sp>
        <p:nvSpPr>
          <p:cNvPr id="12" name="QB_6_AN.61_1#b51647af3.blank?vja=1&amp;pid=8e1002c88&amp;color=0,0,0&amp;vpa=34&amp;vtp=1"/>
          <p:cNvSpPr/>
          <p:nvPr/>
        </p:nvSpPr>
        <p:spPr>
          <a:xfrm>
            <a:off x="3142679" y="2852370"/>
            <a:ext cx="565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good</a:t>
            </a:r>
            <a:endParaRPr lang="en-US" altLang="zh-CN" sz="2000" dirty="0"/>
          </a:p>
        </p:txBody>
      </p:sp>
      <p:sp>
        <p:nvSpPr>
          <p:cNvPr id="13" name="QB_6_AN.62_1#b51647af3.blank?vja=1&amp;pid=8e1002c88&amp;color=0,0,0&amp;vpa=35&amp;vtp=1"/>
          <p:cNvSpPr/>
          <p:nvPr/>
        </p:nvSpPr>
        <p:spPr>
          <a:xfrm>
            <a:off x="4008882" y="2865070"/>
            <a:ext cx="1295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luck/fortune</a:t>
            </a:r>
            <a:endParaRPr lang="en-US" altLang="zh-CN" sz="2000" dirty="0"/>
          </a:p>
        </p:txBody>
      </p:sp>
      <p:sp>
        <p:nvSpPr>
          <p:cNvPr id="14" name="QB_6_AN.63_1#b51647af3.blank?vja=1&amp;pid=8e1002c88&amp;color=0,0,0&amp;vpa=36&amp;vtp=1"/>
          <p:cNvSpPr/>
          <p:nvPr/>
        </p:nvSpPr>
        <p:spPr>
          <a:xfrm>
            <a:off x="5560886" y="2865070"/>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but</a:t>
            </a:r>
            <a:endParaRPr lang="en-US" altLang="zh-CN" sz="2000" dirty="0"/>
          </a:p>
        </p:txBody>
      </p:sp>
      <p:sp>
        <p:nvSpPr>
          <p:cNvPr id="15" name="QB_6_AN.64_1#b51647af3.blank?vja=1&amp;pid=8e1002c88&amp;color=0,0,0&amp;vpa=37&amp;vtp=1"/>
          <p:cNvSpPr/>
          <p:nvPr/>
        </p:nvSpPr>
        <p:spPr>
          <a:xfrm>
            <a:off x="6223889" y="2865070"/>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a:t>
            </a:r>
            <a:endParaRPr lang="en-US" altLang="zh-CN" sz="2000" dirty="0"/>
          </a:p>
        </p:txBody>
      </p:sp>
      <p:sp>
        <p:nvSpPr>
          <p:cNvPr id="16" name="QB_6_AN.65_1#b51647af3.blank?vja=1&amp;pid=8e1002c88&amp;color=0,0,0&amp;vpa=38&amp;vtp=1"/>
          <p:cNvSpPr/>
          <p:nvPr/>
        </p:nvSpPr>
        <p:spPr>
          <a:xfrm>
            <a:off x="6861493" y="2865070"/>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hard</a:t>
            </a:r>
            <a:endParaRPr lang="en-US" altLang="zh-CN" sz="2000" dirty="0"/>
          </a:p>
        </p:txBody>
      </p:sp>
      <p:sp>
        <p:nvSpPr>
          <p:cNvPr id="17" name="QB_6_AN.66_1#b51647af3.blank?vja=1&amp;pid=8e1002c88&amp;color=0,0,0&amp;vpa=39&amp;vtp=1"/>
          <p:cNvSpPr/>
          <p:nvPr/>
        </p:nvSpPr>
        <p:spPr>
          <a:xfrm>
            <a:off x="7664196" y="2865070"/>
            <a:ext cx="579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work</a:t>
            </a:r>
            <a:endParaRPr lang="en-US" altLang="zh-CN" sz="2000" dirty="0"/>
          </a:p>
        </p:txBody>
      </p:sp>
      <p:sp>
        <p:nvSpPr>
          <p:cNvPr id="18" name="QB_6_AN.67_1#b51647af3.blank?vja=1&amp;pid=8e1002c88&amp;color=0,0,0&amp;vpa=40&amp;vtp=1"/>
          <p:cNvSpPr/>
          <p:nvPr/>
        </p:nvSpPr>
        <p:spPr>
          <a:xfrm>
            <a:off x="8568500" y="2865070"/>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5">
                                            <p:bg/>
                                          </p:spTgt>
                                        </p:tgtEl>
                                        <p:attrNameLst>
                                          <p:attrName>style.visibility</p:attrName>
                                        </p:attrNameLst>
                                      </p:cBhvr>
                                      <p:to>
                                        <p:strVal val="visible"/>
                                      </p:to>
                                    </p:set>
                                    <p:animEffect transition="in" filter="fade">
                                      <p:cBhvr>
                                        <p:cTn id="95" dur="500"/>
                                        <p:tgtEl>
                                          <p:spTgt spid="15">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5">
                                            <p:txEl>
                                              <p:pRg st="0" end="0"/>
                                            </p:txEl>
                                          </p:spTgt>
                                        </p:tgtEl>
                                        <p:attrNameLst>
                                          <p:attrName>style.visibility</p:attrName>
                                        </p:attrNameLst>
                                      </p:cBhvr>
                                      <p:to>
                                        <p:strVal val="visible"/>
                                      </p:to>
                                    </p:set>
                                    <p:animEffect transition="in" filter="fade">
                                      <p:cBhvr>
                                        <p:cTn id="98" dur="500"/>
                                        <p:tgtEl>
                                          <p:spTgt spid="15">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6">
                                            <p:bg/>
                                          </p:spTgt>
                                        </p:tgtEl>
                                        <p:attrNameLst>
                                          <p:attrName>style.visibility</p:attrName>
                                        </p:attrNameLst>
                                      </p:cBhvr>
                                      <p:to>
                                        <p:strVal val="visible"/>
                                      </p:to>
                                    </p:set>
                                    <p:animEffect transition="in" filter="fade">
                                      <p:cBhvr>
                                        <p:cTn id="103" dur="500"/>
                                        <p:tgtEl>
                                          <p:spTgt spid="16">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6">
                                            <p:txEl>
                                              <p:pRg st="0" end="0"/>
                                            </p:txEl>
                                          </p:spTgt>
                                        </p:tgtEl>
                                        <p:attrNameLst>
                                          <p:attrName>style.visibility</p:attrName>
                                        </p:attrNameLst>
                                      </p:cBhvr>
                                      <p:to>
                                        <p:strVal val="visible"/>
                                      </p:to>
                                    </p:set>
                                    <p:animEffect transition="in" filter="fade">
                                      <p:cBhvr>
                                        <p:cTn id="106" dur="500"/>
                                        <p:tgtEl>
                                          <p:spTgt spid="16">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7">
                                            <p:bg/>
                                          </p:spTgt>
                                        </p:tgtEl>
                                        <p:attrNameLst>
                                          <p:attrName>style.visibility</p:attrName>
                                        </p:attrNameLst>
                                      </p:cBhvr>
                                      <p:to>
                                        <p:strVal val="visible"/>
                                      </p:to>
                                    </p:set>
                                    <p:animEffect transition="in" filter="fade">
                                      <p:cBhvr>
                                        <p:cTn id="111" dur="500"/>
                                        <p:tgtEl>
                                          <p:spTgt spid="17">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7">
                                            <p:txEl>
                                              <p:pRg st="0" end="0"/>
                                            </p:txEl>
                                          </p:spTgt>
                                        </p:tgtEl>
                                        <p:attrNameLst>
                                          <p:attrName>style.visibility</p:attrName>
                                        </p:attrNameLst>
                                      </p:cBhvr>
                                      <p:to>
                                        <p:strVal val="visible"/>
                                      </p:to>
                                    </p:set>
                                    <p:animEffect transition="in" filter="fade">
                                      <p:cBhvr>
                                        <p:cTn id="114" dur="500"/>
                                        <p:tgtEl>
                                          <p:spTgt spid="17">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18">
                                            <p:bg/>
                                          </p:spTgt>
                                        </p:tgtEl>
                                        <p:attrNameLst>
                                          <p:attrName>style.visibility</p:attrName>
                                        </p:attrNameLst>
                                      </p:cBhvr>
                                      <p:to>
                                        <p:strVal val="visible"/>
                                      </p:to>
                                    </p:set>
                                    <p:animEffect transition="in" filter="fade">
                                      <p:cBhvr>
                                        <p:cTn id="119" dur="500"/>
                                        <p:tgtEl>
                                          <p:spTgt spid="18">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8">
                                            <p:txEl>
                                              <p:pRg st="0" end="0"/>
                                            </p:txEl>
                                          </p:spTgt>
                                        </p:tgtEl>
                                        <p:attrNameLst>
                                          <p:attrName>style.visibility</p:attrName>
                                        </p:attrNameLst>
                                      </p:cBhvr>
                                      <p:to>
                                        <p:strVal val="visible"/>
                                      </p:to>
                                    </p:set>
                                    <p:animEffect transition="in" filter="fade">
                                      <p:cBhvr>
                                        <p:cTn id="122"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P spid="9" grpId="0" build="p" animBg="1"/>
      <p:bldP spid="10" grpId="0" build="p" animBg="1"/>
      <p:bldP spid="11" grpId="0" build="p" animBg="1"/>
      <p:bldP spid="12" grpId="0" build="p" animBg="1"/>
      <p:bldP spid="13" grpId="0" build="p" animBg="1"/>
      <p:bldP spid="14" grpId="0" build="p" animBg="1"/>
      <p:bldP spid="15" grpId="0" build="p" animBg="1"/>
      <p:bldP spid="16" grpId="0" build="p" animBg="1"/>
      <p:bldP spid="17" grpId="0" build="p" animBg="1"/>
      <p:bldP spid="18"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C_7_BD.462_1#153172120?vja=1&amp;pid=4d53c2e6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disappointed?(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3_1#153172120.bracket?vja=1&amp;pid=4d53c2e63&amp;color=0,0,0&amp;vpa=199&amp;vtp=1"/>
          <p:cNvSpPr/>
          <p:nvPr/>
        </p:nvSpPr>
        <p:spPr>
          <a:xfrm>
            <a:off x="57404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462_2#153172120.choices?vja=1&amp;pid=4d53c2e6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failed.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target.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disturbed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a:t>
            </a:r>
            <a:endParaRPr lang="en-US" altLang="zh-CN" sz="2000" dirty="0"/>
          </a:p>
        </p:txBody>
      </p:sp>
      <p:sp>
        <p:nvSpPr>
          <p:cNvPr id="5" name="QC_7_AS.464_1#153172120?vja=1&amp;pid=4d53c2e63&amp;color=0,0,0&amp;vtp=1"/>
          <p:cNvSpPr/>
          <p:nvPr/>
        </p:nvSpPr>
        <p:spPr>
          <a:xfrm>
            <a:off x="722376" y="20778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A.J.Whittenberg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Elementary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Engineering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anxious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egg’s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fall.”可知，这些三年级的学生想看看他们制作的纸袋是否能减缓鸡蛋的下落，再根据“revealing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cracked,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egg”可知，鸡蛋破裂了，他们的实验失败了，所以他们很失望。故选A项。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C_7_BD.465_1#2f842a6c7?vja=1&amp;pid=4d53c2e6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Greenville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chosen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6_1#2f842a6c7.bracket?vja=1&amp;pid=4d53c2e63&amp;color=0,0,0&amp;vpa=200&amp;vtp=1"/>
          <p:cNvSpPr/>
          <p:nvPr/>
        </p:nvSpPr>
        <p:spPr>
          <a:xfrm>
            <a:off x="86281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65_2#2f842a6c7.choices?vja=1&amp;pid=4d53c2e6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C.Adopt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enrolment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policy.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endParaRPr lang="en-US" altLang="zh-CN" sz="2000" dirty="0"/>
          </a:p>
        </p:txBody>
      </p:sp>
      <p:sp>
        <p:nvSpPr>
          <p:cNvPr id="5" name="QC_7_AS.467_1#2f842a6c7?vja=1&amp;pid=4d53c2e63&amp;color=0,0,0&amp;vtp=1"/>
          <p:cNvSpPr/>
          <p:nvPr/>
        </p:nvSpPr>
        <p:spPr>
          <a:xfrm>
            <a:off x="722376" y="2839847"/>
            <a:ext cx="10753344" cy="1913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细节理解题。根据第三段内容，尤其是其中的“The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district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allows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outside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attendance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zones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available,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continue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chosen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pathway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middle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corresponding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programmes.”可知，格林维尔不限制学生上哪所学校，只要学校有空位，学生就可以继续学习他们选择的职业道路，即该区采取了开放的招生政策。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C_7_BD.468_1#579c6f113?vja=1&amp;pid=4d53c2e6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Schneider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69_1#579c6f113.bracket?vja=1&amp;pid=4d53c2e63&amp;color=0,0,0&amp;vpa=201&amp;vtp=1"/>
          <p:cNvSpPr/>
          <p:nvPr/>
        </p:nvSpPr>
        <p:spPr>
          <a:xfrm>
            <a:off x="57134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468_2#579c6f113.choices?vja=1&amp;pid=4d53c2e6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employment.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economy.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.Schools’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endParaRPr lang="en-US" altLang="zh-CN" sz="2000" dirty="0"/>
          </a:p>
        </p:txBody>
      </p:sp>
      <p:sp>
        <p:nvSpPr>
          <p:cNvPr id="5" name="QC_7_AS.470_1#579c6f113?vja=1&amp;pid=4d53c2e63&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细节理解题。根据第五段中的which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damages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comprehensive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education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schools及“Schools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strengthen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economy,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creatively”可知，杰克·施奈德教授担心学生的全面发展问题。故选B项。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sp>
        <p:nvSpPr>
          <p:cNvPr id="2" name="QC_7_BD.471_1#f77cb96e2?vja=1&amp;pid=4d53c2e6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2_1#f77cb96e2.bracket?vja=1&amp;pid=4d53c2e63&amp;color=0,0,0&amp;vpa=202&amp;vtp=1"/>
          <p:cNvSpPr/>
          <p:nvPr/>
        </p:nvSpPr>
        <p:spPr>
          <a:xfrm>
            <a:off x="73708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71_2#f77cb96e2.choices?vja=1&amp;pid=4d53c2e6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C.Greenville’s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acceptable.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jobs.</a:t>
            </a:r>
            <a:endParaRPr lang="en-US" altLang="zh-CN" sz="2000" dirty="0"/>
          </a:p>
        </p:txBody>
      </p:sp>
      <p:sp>
        <p:nvSpPr>
          <p:cNvPr id="5" name="QC_7_AS.473_1#f77cb96e2?vja=1&amp;pid=4d53c2e63&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内容可知，当学生们走入社会时，需要拥有工作和谋生的技能，仅仅获得高中学历并不能够使学生具备充分的技能。由此可知，作者最有可能同意“高中学历不足以让学生们胜任工作岗位”的说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M_6_BD.474_1#1beca9673?vja=1&amp;pid=796f78540&amp;color=0,0,0&amp;vtp=1&amp;bt=1"/>
          <p:cNvSpPr/>
          <p:nvPr/>
        </p:nvSpPr>
        <p:spPr>
          <a:xfrm>
            <a:off x="722376" y="900000"/>
            <a:ext cx="10753344" cy="4191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[江西“三新”协同教研共同体2025高二联考]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AI-driven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adopting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redefine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fixed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Categorising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2030.Apart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4_1#1beca9673?vja=1&amp;pid=796f78540&amp;color=0,0,0&amp;vtp=1&amp;bt=1">
            <a:extLst>
              <a:ext uri="{FF2B5EF4-FFF2-40B4-BE49-F238E27FC236}">
                <a16:creationId xmlns:a16="http://schemas.microsoft.com/office/drawing/2014/main" id="{6C0D891A-3D6D-D519-9EBC-48A1390B31E6}"/>
              </a:ext>
            </a:extLst>
          </p:cNvPr>
          <p:cNvSpPr/>
          <p:nvPr/>
        </p:nvSpPr>
        <p:spPr>
          <a:xfrm>
            <a:off x="722376" y="899999"/>
            <a:ext cx="10753344" cy="5291329"/>
          </a:xfrm>
          <a:prstGeom prst="rect">
            <a:avLst/>
          </a:prstGeom>
          <a:noFill/>
          <a:ln/>
        </p:spPr>
        <p:txBody>
          <a:bodyPr wrap="square" lIns="0" tIns="0" rIns="0" bIns="0" rtlCol="0" anchor="t"/>
          <a:lstStyle/>
          <a:p>
            <a:pPr algn="just">
              <a:lnSpc>
                <a:spcPct val="124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skill-focused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2016.And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job-hunting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unlock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academies.</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empathy,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automate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routine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drafting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recruiters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（招聘人员）</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candidates.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software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repetitive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a:t>
            </a:r>
            <a:endParaRPr lang="en-US" altLang="zh-CN" sz="2000" dirty="0"/>
          </a:p>
          <a:p>
            <a:pPr algn="just">
              <a:lnSpc>
                <a:spcPct val="125000"/>
              </a:lnSpc>
            </a:pPr>
            <a:endParaRPr lang="en-US" altLang="zh-CN" sz="2000" dirty="0"/>
          </a:p>
        </p:txBody>
      </p:sp>
    </p:spTree>
    <p:extLst>
      <p:ext uri="{BB962C8B-B14F-4D97-AF65-F5344CB8AC3E}">
        <p14:creationId xmlns:p14="http://schemas.microsoft.com/office/powerpoint/2010/main" val="2621643033"/>
      </p:ext>
    </p:extLst>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4_1#1beca9673?vja=1&amp;pid=796f78540&amp;color=0,0,0&amp;vtp=1&amp;bt=1">
            <a:extLst>
              <a:ext uri="{FF2B5EF4-FFF2-40B4-BE49-F238E27FC236}">
                <a16:creationId xmlns:a16="http://schemas.microsoft.com/office/drawing/2014/main" id="{4CD9D140-05D4-A77A-6219-0FDFE703F627}"/>
              </a:ext>
            </a:extLst>
          </p:cNvPr>
          <p:cNvSpPr/>
          <p:nvPr/>
        </p:nvSpPr>
        <p:spPr>
          <a:xfrm>
            <a:off x="722376" y="900000"/>
            <a:ext cx="10753344" cy="1871853"/>
          </a:xfrm>
          <a:prstGeom prst="rect">
            <a:avLst/>
          </a:prstGeom>
          <a:noFill/>
          <a:ln/>
        </p:spPr>
        <p:txBody>
          <a:bodyPr wrap="square" lIns="0" tIns="0" rIns="0" bIns="0" rtlCol="0" anchor="t"/>
          <a:lstStyle/>
          <a:p>
            <a:pPr algn="just">
              <a:lnSpc>
                <a:spcPct val="125000"/>
              </a:lnSpc>
            </a:pPr>
            <a:endParaRPr lang="en-US" altLang="zh-CN" sz="2000" b="0" i="0">
              <a:solidFill>
                <a:srgbClr val="000000"/>
              </a:solidFill>
              <a:latin typeface="SimSun" pitchFamily="34" charset="0"/>
              <a:ea typeface="SimSun" pitchFamily="34" charset="-122"/>
              <a:cs typeface="SimSun" pitchFamily="34" charset="-120"/>
            </a:endParaRPr>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fostering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fulfilling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human-centred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endParaRPr lang="en-US" altLang="zh-CN" sz="2000" dirty="0"/>
          </a:p>
        </p:txBody>
      </p:sp>
      <p:sp>
        <p:nvSpPr>
          <p:cNvPr id="3" name="QM_6_EX.475_1#1beca9673?vja=1&amp;pid=796f78540&amp;color=0,0,0&amp;vtp=1">
            <a:extLst>
              <a:ext uri="{FF2B5EF4-FFF2-40B4-BE49-F238E27FC236}">
                <a16:creationId xmlns:a16="http://schemas.microsoft.com/office/drawing/2014/main" id="{FCC5E9EC-D37F-C86A-A89A-1F62BE8B911F}"/>
              </a:ext>
            </a:extLst>
          </p:cNvPr>
          <p:cNvSpPr/>
          <p:nvPr/>
        </p:nvSpPr>
        <p:spPr>
          <a:xfrm>
            <a:off x="722376" y="2814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本文是一篇议论文。文章主要探讨人工智能如何改变工作性质，强调员工要培养自身技能，雇主应转变人才培养策略，推动人类与人工智能之间的协作以应对未来职场挑战。</a:t>
            </a:r>
            <a:endParaRPr lang="en-US" altLang="zh-CN" sz="2000" dirty="0"/>
          </a:p>
        </p:txBody>
      </p:sp>
    </p:spTree>
    <p:extLst>
      <p:ext uri="{BB962C8B-B14F-4D97-AF65-F5344CB8AC3E}">
        <p14:creationId xmlns:p14="http://schemas.microsoft.com/office/powerpoint/2010/main" val="15963926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C_7_BD.476_1#1bda07da3?vja=1&amp;pid=1beca96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era?(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77_1#1bda07da3.bracket?vja=1&amp;pid=1beca9673&amp;color=0,0,0&amp;vpa=203&amp;vtp=1"/>
          <p:cNvSpPr/>
          <p:nvPr/>
        </p:nvSpPr>
        <p:spPr>
          <a:xfrm>
            <a:off x="66691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476_2#1bda07da3.choices?vja=1&amp;pid=1beca967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A.Career-first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reputation.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.Categorised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C.Task-based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skills.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.Advanced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degrees.</a:t>
            </a:r>
            <a:endParaRPr lang="en-US" altLang="zh-CN" sz="2000" dirty="0"/>
          </a:p>
        </p:txBody>
      </p:sp>
      <p:sp>
        <p:nvSpPr>
          <p:cNvPr id="5" name="QC_7_AS.478_1#1bda07da3?vja=1&amp;pid=1beca9673&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细节理解题。根据第二段中的“Categorising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enhance,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require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employees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identify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competitive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literacy,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problem-solving,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strategic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importance.”可知，人工智能时代强调员工应具备基于任务的不同技能。故选C项。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C_7_BD.479_1#5052716c5?vja=1&amp;pid=1beca96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80_1#5052716c5.bracket?vja=1&amp;pid=1beca9673&amp;color=0,0,0&amp;vpa=204&amp;vtp=1"/>
          <p:cNvSpPr/>
          <p:nvPr/>
        </p:nvSpPr>
        <p:spPr>
          <a:xfrm>
            <a:off x="50499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479_2#5052716c5.choices?vja=1&amp;pid=1beca967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acquisition.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B.Employers’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skill-focused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mindset.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job-hunting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AI-centred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hiring.</a:t>
            </a:r>
            <a:endParaRPr lang="en-US" altLang="zh-CN" sz="2000" dirty="0"/>
          </a:p>
        </p:txBody>
      </p:sp>
      <p:sp>
        <p:nvSpPr>
          <p:cNvPr id="5" name="QC_7_AS.481_1#5052716c5?vja=1&amp;pid=1beca9673&amp;color=0,0,0&amp;vtp=1"/>
          <p:cNvSpPr/>
          <p:nvPr/>
        </p:nvSpPr>
        <p:spPr>
          <a:xfrm>
            <a:off x="722376" y="2839847"/>
            <a:ext cx="10753344" cy="2675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主旨大意题。根据第三段中的“The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employers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prioritise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skill-focused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talent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development.”以及“With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leaders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degrees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unlock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potential.Employers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increasingly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educators,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employees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practical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projects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ademies.”可知，本段主要介绍了在人工智能时代，雇主在招聘和培养人才时应优先考虑技能导向型的方式，关注技能的领导者将挖掘出员工更多潜力，而且雇主也将越来越多地承担起教育者的角色，通过不同的方式培训员工。因此，本段主要介绍了雇主向技能导向型思维模式的转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C_7_BD.482_1#7f4afb52d?vja=1&amp;pid=1beca96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483_1#7f4afb52d.bracket?vja=1&amp;pid=1beca9673&amp;color=0,0,0&amp;vpa=205&amp;vtp=1"/>
          <p:cNvSpPr/>
          <p:nvPr/>
        </p:nvSpPr>
        <p:spPr>
          <a:xfrm>
            <a:off x="54483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482_2#7f4afb52d.choices?vja=1&amp;pid=1beca967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concentrates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B.Interpersonal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C.Software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recruiters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attentively.</a:t>
            </a:r>
            <a:endParaRPr lang="en-US" altLang="zh-CN" sz="2000" dirty="0"/>
          </a:p>
        </p:txBody>
      </p:sp>
      <p:sp>
        <p:nvSpPr>
          <p:cNvPr id="5" name="QC_7_AS.484_1#7f4afb52d?vja=1&amp;pid=1beca9673&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细节理解题。根据第四段中的“AI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automate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routine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tasks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drafting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postings,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enabling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recruiters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strategic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relationships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candidates”可知，人工智能可以使招聘人员更专注地与求职者建立联系。故选D项。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36</TotalTime>
  <Words>18852</Words>
  <Application>Microsoft Office PowerPoint</Application>
  <PresentationFormat>宽屏</PresentationFormat>
  <Paragraphs>1218</Paragraphs>
  <Slides>166</Slides>
  <Notes>147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166</vt:i4>
      </vt:variant>
    </vt:vector>
  </HeadingPairs>
  <TitlesOfParts>
    <vt:vector size="175" baseType="lpstr">
      <vt:lpstr>仿宋</vt:lpstr>
      <vt:lpstr>汉仪舒圆黑简体</vt:lpstr>
      <vt:lpstr>SimSun</vt:lpstr>
      <vt:lpstr>微软雅黑</vt:lpstr>
      <vt:lpstr>Arial</vt:lpstr>
      <vt:lpstr>Calibri</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铨 魏</cp:lastModifiedBy>
  <cp:revision>4</cp:revision>
  <dcterms:created xsi:type="dcterms:W3CDTF">2025-10-21T11:14:25Z</dcterms:created>
  <dcterms:modified xsi:type="dcterms:W3CDTF">2025-10-21T12:13:54Z</dcterms:modified>
  <cp:category/>
  <cp:contentStatus/>
</cp:coreProperties>
</file>